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3BB74F-F6CC-4637-A617-6737FC8A21FB}" v="85" dt="2026-10-20T16:49:18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7" d="100"/>
          <a:sy n="157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othy Ramsey" userId="b683af38-ae9e-45f8-8ee3-547270280bd3" providerId="ADAL" clId="{4FD29AA2-F11C-4D65-A583-BBE3A0870DAB}"/>
    <pc:docChg chg="undo redo custSel addSld delSld modSld">
      <pc:chgData name="Timothy Ramsey" userId="b683af38-ae9e-45f8-8ee3-547270280bd3" providerId="ADAL" clId="{4FD29AA2-F11C-4D65-A583-BBE3A0870DAB}" dt="2026-10-20T16:49:49.598" v="122"/>
      <pc:docMkLst>
        <pc:docMk/>
      </pc:docMkLst>
      <pc:sldChg chg="delSp modSp add del mod">
        <pc:chgData name="Timothy Ramsey" userId="b683af38-ae9e-45f8-8ee3-547270280bd3" providerId="ADAL" clId="{4FD29AA2-F11C-4D65-A583-BBE3A0870DAB}" dt="2026-10-20T16:49:49.598" v="122"/>
        <pc:sldMkLst>
          <pc:docMk/>
          <pc:sldMk cId="0" sldId="256"/>
        </pc:sldMkLst>
        <pc:spChg chg="mod">
          <ac:chgData name="Timothy Ramsey" userId="b683af38-ae9e-45f8-8ee3-547270280bd3" providerId="ADAL" clId="{4FD29AA2-F11C-4D65-A583-BBE3A0870DAB}" dt="2026-10-20T16:47:00.661" v="113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Timothy Ramsey" userId="b683af38-ae9e-45f8-8ee3-547270280bd3" providerId="ADAL" clId="{4FD29AA2-F11C-4D65-A583-BBE3A0870DAB}" dt="2026-10-20T16:49:09.377" v="119"/>
          <ac:spMkLst>
            <pc:docMk/>
            <pc:sldMk cId="0" sldId="256"/>
            <ac:spMk id="4" creationId="{00000000-0000-0000-0000-000000000000}"/>
          </ac:spMkLst>
        </pc:spChg>
        <pc:spChg chg="mod">
          <ac:chgData name="Timothy Ramsey" userId="b683af38-ae9e-45f8-8ee3-547270280bd3" providerId="ADAL" clId="{4FD29AA2-F11C-4D65-A583-BBE3A0870DAB}" dt="2026-10-20T16:49:49.598" v="122"/>
          <ac:spMkLst>
            <pc:docMk/>
            <pc:sldMk cId="0" sldId="256"/>
            <ac:spMk id="5" creationId="{00000000-0000-0000-0000-000000000000}"/>
          </ac:spMkLst>
        </pc:spChg>
        <pc:spChg chg="del">
          <ac:chgData name="Timothy Ramsey" userId="b683af38-ae9e-45f8-8ee3-547270280bd3" providerId="ADAL" clId="{4FD29AA2-F11C-4D65-A583-BBE3A0870DAB}" dt="2026-10-20T16:46:48.101" v="109" actId="478"/>
          <ac:spMkLst>
            <pc:docMk/>
            <pc:sldMk cId="0" sldId="256"/>
            <ac:spMk id="6" creationId="{00000000-0000-0000-0000-000000000000}"/>
          </ac:spMkLst>
        </pc:spChg>
      </pc:sldChg>
      <pc:sldChg chg="add del modAnim">
        <pc:chgData name="Timothy Ramsey" userId="b683af38-ae9e-45f8-8ee3-547270280bd3" providerId="ADAL" clId="{4FD29AA2-F11C-4D65-A583-BBE3A0870DAB}" dt="2026-10-20T16:38:24.821" v="15"/>
        <pc:sldMkLst>
          <pc:docMk/>
          <pc:sldMk cId="0" sldId="257"/>
        </pc:sldMkLst>
      </pc:sldChg>
      <pc:sldChg chg="add del modAnim">
        <pc:chgData name="Timothy Ramsey" userId="b683af38-ae9e-45f8-8ee3-547270280bd3" providerId="ADAL" clId="{4FD29AA2-F11C-4D65-A583-BBE3A0870DAB}" dt="2026-10-20T16:38:49.788" v="18"/>
        <pc:sldMkLst>
          <pc:docMk/>
          <pc:sldMk cId="0" sldId="258"/>
        </pc:sldMkLst>
      </pc:sldChg>
      <pc:sldChg chg="add del modAnim">
        <pc:chgData name="Timothy Ramsey" userId="b683af38-ae9e-45f8-8ee3-547270280bd3" providerId="ADAL" clId="{4FD29AA2-F11C-4D65-A583-BBE3A0870DAB}" dt="2026-10-20T16:39:11.956" v="21"/>
        <pc:sldMkLst>
          <pc:docMk/>
          <pc:sldMk cId="0" sldId="259"/>
        </pc:sldMkLst>
      </pc:sldChg>
      <pc:sldChg chg="add del modAnim">
        <pc:chgData name="Timothy Ramsey" userId="b683af38-ae9e-45f8-8ee3-547270280bd3" providerId="ADAL" clId="{4FD29AA2-F11C-4D65-A583-BBE3A0870DAB}" dt="2026-10-20T16:40:01.172" v="28"/>
        <pc:sldMkLst>
          <pc:docMk/>
          <pc:sldMk cId="0" sldId="260"/>
        </pc:sldMkLst>
      </pc:sldChg>
      <pc:sldChg chg="addSp delSp modSp add del mod modAnim">
        <pc:chgData name="Timothy Ramsey" userId="b683af38-ae9e-45f8-8ee3-547270280bd3" providerId="ADAL" clId="{4FD29AA2-F11C-4D65-A583-BBE3A0870DAB}" dt="2026-10-20T16:40:29.981" v="35"/>
        <pc:sldMkLst>
          <pc:docMk/>
          <pc:sldMk cId="0" sldId="261"/>
        </pc:sldMkLst>
        <pc:spChg chg="add del mod">
          <ac:chgData name="Timothy Ramsey" userId="b683af38-ae9e-45f8-8ee3-547270280bd3" providerId="ADAL" clId="{4FD29AA2-F11C-4D65-A583-BBE3A0870DAB}" dt="2026-10-20T16:40:06.442" v="31"/>
          <ac:spMkLst>
            <pc:docMk/>
            <pc:sldMk cId="0" sldId="261"/>
            <ac:spMk id="57" creationId="{D7764672-F62E-DBAF-BA1D-76480F6598B2}"/>
          </ac:spMkLst>
        </pc:spChg>
      </pc:sldChg>
      <pc:sldChg chg="add del modAnim">
        <pc:chgData name="Timothy Ramsey" userId="b683af38-ae9e-45f8-8ee3-547270280bd3" providerId="ADAL" clId="{4FD29AA2-F11C-4D65-A583-BBE3A0870DAB}" dt="2026-10-20T16:40:52.191" v="41"/>
        <pc:sldMkLst>
          <pc:docMk/>
          <pc:sldMk cId="0" sldId="262"/>
        </pc:sldMkLst>
      </pc:sldChg>
      <pc:sldChg chg="add del modAnim">
        <pc:chgData name="Timothy Ramsey" userId="b683af38-ae9e-45f8-8ee3-547270280bd3" providerId="ADAL" clId="{4FD29AA2-F11C-4D65-A583-BBE3A0870DAB}" dt="2026-10-20T16:41:11.078" v="44"/>
        <pc:sldMkLst>
          <pc:docMk/>
          <pc:sldMk cId="0" sldId="263"/>
        </pc:sldMkLst>
      </pc:sldChg>
      <pc:sldChg chg="add del modAnim">
        <pc:chgData name="Timothy Ramsey" userId="b683af38-ae9e-45f8-8ee3-547270280bd3" providerId="ADAL" clId="{4FD29AA2-F11C-4D65-A583-BBE3A0870DAB}" dt="2026-10-20T16:41:24.709" v="46"/>
        <pc:sldMkLst>
          <pc:docMk/>
          <pc:sldMk cId="0" sldId="264"/>
        </pc:sldMkLst>
      </pc:sldChg>
      <pc:sldChg chg="add del modAnim">
        <pc:chgData name="Timothy Ramsey" userId="b683af38-ae9e-45f8-8ee3-547270280bd3" providerId="ADAL" clId="{4FD29AA2-F11C-4D65-A583-BBE3A0870DAB}" dt="2026-10-20T16:42:31.199" v="57"/>
        <pc:sldMkLst>
          <pc:docMk/>
          <pc:sldMk cId="0" sldId="265"/>
        </pc:sldMkLst>
      </pc:sldChg>
      <pc:sldChg chg="add del modAnim">
        <pc:chgData name="Timothy Ramsey" userId="b683af38-ae9e-45f8-8ee3-547270280bd3" providerId="ADAL" clId="{4FD29AA2-F11C-4D65-A583-BBE3A0870DAB}" dt="2026-10-20T16:42:58.285" v="60"/>
        <pc:sldMkLst>
          <pc:docMk/>
          <pc:sldMk cId="0" sldId="266"/>
        </pc:sldMkLst>
      </pc:sldChg>
      <pc:sldChg chg="modSp add del mod modAnim">
        <pc:chgData name="Timothy Ramsey" userId="b683af38-ae9e-45f8-8ee3-547270280bd3" providerId="ADAL" clId="{4FD29AA2-F11C-4D65-A583-BBE3A0870DAB}" dt="2026-10-20T16:43:55.870" v="70"/>
        <pc:sldMkLst>
          <pc:docMk/>
          <pc:sldMk cId="0" sldId="267"/>
        </pc:sldMkLst>
        <pc:spChg chg="mod">
          <ac:chgData name="Timothy Ramsey" userId="b683af38-ae9e-45f8-8ee3-547270280bd3" providerId="ADAL" clId="{4FD29AA2-F11C-4D65-A583-BBE3A0870DAB}" dt="2026-10-20T16:43:16.133" v="63" actId="1076"/>
          <ac:spMkLst>
            <pc:docMk/>
            <pc:sldMk cId="0" sldId="267"/>
            <ac:spMk id="27" creationId="{00000000-0000-0000-0000-000000000000}"/>
          </ac:spMkLst>
        </pc:spChg>
      </pc:sldChg>
      <pc:sldChg chg="add del modAnim">
        <pc:chgData name="Timothy Ramsey" userId="b683af38-ae9e-45f8-8ee3-547270280bd3" providerId="ADAL" clId="{4FD29AA2-F11C-4D65-A583-BBE3A0870DAB}" dt="2026-10-20T16:44:12.255" v="73"/>
        <pc:sldMkLst>
          <pc:docMk/>
          <pc:sldMk cId="0" sldId="268"/>
        </pc:sldMkLst>
      </pc:sldChg>
      <pc:sldChg chg="modSp add del mod modAnim">
        <pc:chgData name="Timothy Ramsey" userId="b683af38-ae9e-45f8-8ee3-547270280bd3" providerId="ADAL" clId="{4FD29AA2-F11C-4D65-A583-BBE3A0870DAB}" dt="2026-10-20T16:45:20.761" v="96"/>
        <pc:sldMkLst>
          <pc:docMk/>
          <pc:sldMk cId="0" sldId="269"/>
        </pc:sldMkLst>
        <pc:spChg chg="mod">
          <ac:chgData name="Timothy Ramsey" userId="b683af38-ae9e-45f8-8ee3-547270280bd3" providerId="ADAL" clId="{4FD29AA2-F11C-4D65-A583-BBE3A0870DAB}" dt="2026-10-20T16:44:37.340" v="92" actId="20577"/>
          <ac:spMkLst>
            <pc:docMk/>
            <pc:sldMk cId="0" sldId="269"/>
            <ac:spMk id="9" creationId="{00000000-0000-0000-0000-000000000000}"/>
          </ac:spMkLst>
        </pc:spChg>
      </pc:sldChg>
      <pc:sldChg chg="add del modAnim">
        <pc:chgData name="Timothy Ramsey" userId="b683af38-ae9e-45f8-8ee3-547270280bd3" providerId="ADAL" clId="{4FD29AA2-F11C-4D65-A583-BBE3A0870DAB}" dt="2026-10-20T16:45:53.729" v="100"/>
        <pc:sldMkLst>
          <pc:docMk/>
          <pc:sldMk cId="0" sldId="270"/>
        </pc:sldMkLst>
      </pc:sldChg>
      <pc:sldChg chg="add del">
        <pc:chgData name="Timothy Ramsey" userId="b683af38-ae9e-45f8-8ee3-547270280bd3" providerId="ADAL" clId="{4FD29AA2-F11C-4D65-A583-BBE3A0870DAB}" dt="2026-10-19T04:07:15.149" v="11"/>
        <pc:sldMkLst>
          <pc:docMk/>
          <pc:sldMk cId="0" sldId="271"/>
        </pc:sldMkLst>
      </pc:sldChg>
      <pc:sldChg chg="add del">
        <pc:chgData name="Timothy Ramsey" userId="b683af38-ae9e-45f8-8ee3-547270280bd3" providerId="ADAL" clId="{4FD29AA2-F11C-4D65-A583-BBE3A0870DAB}" dt="2026-10-19T04:07:15.149" v="11"/>
        <pc:sldMkLst>
          <pc:docMk/>
          <pc:sldMk cId="0" sldId="272"/>
        </pc:sldMkLst>
      </pc:sldChg>
      <pc:sldChg chg="addSp delSp modSp add del mod modAnim">
        <pc:chgData name="Timothy Ramsey" userId="b683af38-ae9e-45f8-8ee3-547270280bd3" providerId="ADAL" clId="{4FD29AA2-F11C-4D65-A583-BBE3A0870DAB}" dt="2026-10-20T16:46:32.282" v="108"/>
        <pc:sldMkLst>
          <pc:docMk/>
          <pc:sldMk cId="0" sldId="273"/>
        </pc:sldMkLst>
        <pc:spChg chg="add del mod">
          <ac:chgData name="Timothy Ramsey" userId="b683af38-ae9e-45f8-8ee3-547270280bd3" providerId="ADAL" clId="{4FD29AA2-F11C-4D65-A583-BBE3A0870DAB}" dt="2026-10-20T16:46:07.828" v="104"/>
          <ac:spMkLst>
            <pc:docMk/>
            <pc:sldMk cId="0" sldId="273"/>
            <ac:spMk id="24" creationId="{B7001660-32BD-3C58-5186-A0AA3324D6BC}"/>
          </ac:spMkLst>
        </pc:spChg>
      </pc:sldChg>
      <pc:sldChg chg="add del modAnim">
        <pc:chgData name="Timothy Ramsey" userId="b683af38-ae9e-45f8-8ee3-547270280bd3" providerId="ADAL" clId="{4FD29AA2-F11C-4D65-A583-BBE3A0870DAB}" dt="2026-10-20T16:41:56.445" v="52"/>
        <pc:sldMkLst>
          <pc:docMk/>
          <pc:sldMk cId="0" sldId="274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75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76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77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78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79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80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81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82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83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84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85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86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87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88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89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90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91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92"/>
        </pc:sldMkLst>
      </pc:sldChg>
      <pc:sldChg chg="add del setBg">
        <pc:chgData name="Timothy Ramsey" userId="b683af38-ae9e-45f8-8ee3-547270280bd3" providerId="ADAL" clId="{4FD29AA2-F11C-4D65-A583-BBE3A0870DAB}" dt="2026-10-19T04:05:44.076" v="5"/>
        <pc:sldMkLst>
          <pc:docMk/>
          <pc:sldMk cId="0" sldId="29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7799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863840" y="182880"/>
            <a:ext cx="4206240" cy="6035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0" b="1" i="0" u="none" strike="noStrike" kern="1200" cap="none" spc="0" normalizeH="0" baseline="0" noProof="0" dirty="0">
                <a:ln>
                  <a:noFill/>
                </a:ln>
                <a:solidFill>
                  <a:srgbClr val="5E141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kumimoji="0" lang="en-US" sz="40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731520" y="73152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200" normalizeH="0" baseline="0" noProof="0" dirty="0">
                <a:ln>
                  <a:noFill/>
                </a:ln>
                <a:solidFill>
                  <a:srgbClr val="E8CFC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NSF GRANTED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731520" y="182880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Rethinking Research Capacity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731520" y="301752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2E3E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Shared Professional Services Approach to Strengthening the Research Enterprise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31520" y="544068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Tim Ramsey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Director, Texas A&amp;M AgriLife Center for Managed Technology Services (CMTS)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  ·  HOW WE SAW THE PROBLEM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It didn't start with research.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It started with centralizing IT.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48640" y="2103120"/>
            <a:ext cx="4846320" cy="2880360"/>
          </a:xfrm>
          <a:prstGeom prst="roundRect">
            <a:avLst>
              <a:gd name="adj" fmla="val 2540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777240" y="2286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097280" y="265176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1316736" y="2871216"/>
            <a:ext cx="292608" cy="292608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651760" y="260604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871216" y="2825496"/>
            <a:ext cx="292608" cy="292608"/>
          </a:xfrm>
          <a:prstGeom prst="triangle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023360" y="283464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242816" y="3054096"/>
            <a:ext cx="292608" cy="292608"/>
          </a:xfrm>
          <a:prstGeom prst="diamond">
            <a:avLst/>
          </a:prstGeom>
          <a:solidFill>
            <a:srgbClr val="8C8C8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1463040" y="356616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682496" y="3785616"/>
            <a:ext cx="292608" cy="292608"/>
          </a:xfrm>
          <a:prstGeom prst="ellipse">
            <a:avLst/>
          </a:prstGeom>
          <a:solidFill>
            <a:srgbClr val="6E6E6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2926080" y="347472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145536" y="3694176"/>
            <a:ext cx="292608" cy="292608"/>
          </a:xfrm>
          <a:prstGeom prst="homePlate">
            <a:avLst/>
          </a:prstGeom>
          <a:solidFill>
            <a:srgbClr val="99999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206240" y="370332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4425696" y="3922776"/>
            <a:ext cx="292608" cy="292608"/>
          </a:xfrm>
          <a:prstGeom prst="hexagon">
            <a:avLst/>
          </a:prstGeom>
          <a:solidFill>
            <a:srgbClr val="7A7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777240" y="457200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units solving IT needs in different ways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669280" y="3291840"/>
            <a:ext cx="822960" cy="457200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6766560" y="2103120"/>
            <a:ext cx="4846320" cy="2880360"/>
          </a:xfrm>
          <a:prstGeom prst="roundRect">
            <a:avLst>
              <a:gd name="adj" fmla="val 2540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6995160" y="22860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AFTER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7452360" y="2880360"/>
            <a:ext cx="1737360" cy="640080"/>
          </a:xfrm>
          <a:prstGeom prst="line">
            <a:avLst/>
          </a:prstGeom>
          <a:noFill/>
          <a:ln w="15875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1"/>
          <p:cNvSpPr/>
          <p:nvPr/>
        </p:nvSpPr>
        <p:spPr>
          <a:xfrm flipH="1">
            <a:off x="9189720" y="2880360"/>
            <a:ext cx="914" cy="640080"/>
          </a:xfrm>
          <a:prstGeom prst="line">
            <a:avLst/>
          </a:prstGeom>
          <a:noFill/>
          <a:ln w="15875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2"/>
          <p:cNvSpPr/>
          <p:nvPr/>
        </p:nvSpPr>
        <p:spPr>
          <a:xfrm flipH="1">
            <a:off x="9189720" y="2880360"/>
            <a:ext cx="1737360" cy="640080"/>
          </a:xfrm>
          <a:prstGeom prst="line">
            <a:avLst/>
          </a:prstGeom>
          <a:noFill/>
          <a:ln w="15875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/>
          <p:cNvSpPr/>
          <p:nvPr/>
        </p:nvSpPr>
        <p:spPr>
          <a:xfrm flipH="1">
            <a:off x="7452360" y="3520440"/>
            <a:ext cx="1737360" cy="640080"/>
          </a:xfrm>
          <a:prstGeom prst="line">
            <a:avLst/>
          </a:prstGeom>
          <a:noFill/>
          <a:ln w="15875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9189720" y="3520440"/>
            <a:ext cx="914" cy="640080"/>
          </a:xfrm>
          <a:prstGeom prst="line">
            <a:avLst/>
          </a:prstGeom>
          <a:noFill/>
          <a:ln w="15875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9189720" y="3520440"/>
            <a:ext cx="1737360" cy="640080"/>
          </a:xfrm>
          <a:prstGeom prst="line">
            <a:avLst/>
          </a:prstGeom>
          <a:noFill/>
          <a:ln w="15875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7132320" y="2560320"/>
            <a:ext cx="640080" cy="6400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5000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7333488" y="2761488"/>
            <a:ext cx="237744" cy="237744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8869680" y="256032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9070848" y="2761488"/>
            <a:ext cx="237744" cy="237744"/>
          </a:xfrm>
          <a:prstGeom prst="ellipse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10607040" y="2560320"/>
            <a:ext cx="640080" cy="6400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5000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1"/>
          <p:cNvSpPr/>
          <p:nvPr/>
        </p:nvSpPr>
        <p:spPr>
          <a:xfrm>
            <a:off x="10808208" y="2761488"/>
            <a:ext cx="237744" cy="237744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7132320" y="384048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7333488" y="4041648"/>
            <a:ext cx="237744" cy="237744"/>
          </a:xfrm>
          <a:prstGeom prst="ellipse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4"/>
          <p:cNvSpPr/>
          <p:nvPr/>
        </p:nvSpPr>
        <p:spPr>
          <a:xfrm>
            <a:off x="8869680" y="3840480"/>
            <a:ext cx="640080" cy="6400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5000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5"/>
          <p:cNvSpPr/>
          <p:nvPr/>
        </p:nvSpPr>
        <p:spPr>
          <a:xfrm>
            <a:off x="9070848" y="4041648"/>
            <a:ext cx="237744" cy="237744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6"/>
          <p:cNvSpPr/>
          <p:nvPr/>
        </p:nvSpPr>
        <p:spPr>
          <a:xfrm>
            <a:off x="10607040" y="384048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10808208" y="4041648"/>
            <a:ext cx="237744" cy="237744"/>
          </a:xfrm>
          <a:prstGeom prst="ellipse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8"/>
          <p:cNvSpPr/>
          <p:nvPr/>
        </p:nvSpPr>
        <p:spPr>
          <a:xfrm>
            <a:off x="8503920" y="3246120"/>
            <a:ext cx="1371600" cy="548640"/>
          </a:xfrm>
          <a:prstGeom prst="roundRect">
            <a:avLst>
              <a:gd name="adj" fmla="val 13333"/>
            </a:avLst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39"/>
          <p:cNvSpPr txBox="1"/>
          <p:nvPr/>
        </p:nvSpPr>
        <p:spPr>
          <a:xfrm>
            <a:off x="8503920" y="324612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Central IT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40"/>
          <p:cNvSpPr txBox="1"/>
          <p:nvPr/>
        </p:nvSpPr>
        <p:spPr>
          <a:xfrm>
            <a:off x="6995160" y="457200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Centralization creates greater organizational visibility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41"/>
          <p:cNvSpPr txBox="1"/>
          <p:nvPr/>
        </p:nvSpPr>
        <p:spPr>
          <a:xfrm>
            <a:off x="548640" y="5230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side effect: visibility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 42"/>
          <p:cNvSpPr txBox="1"/>
          <p:nvPr/>
        </p:nvSpPr>
        <p:spPr>
          <a:xfrm>
            <a:off x="548640" y="5742432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Centralization didn't solve everything. It made patterns visible that had been hard to see.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  ·  HOW WE SAW THE PROBLEM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shapes of need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5330952" cy="3611880"/>
          </a:xfrm>
          <a:prstGeom prst="roundRect">
            <a:avLst>
              <a:gd name="adj" fmla="val 2025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914400" y="19202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150" normalizeH="0" baseline="0" noProof="0" dirty="0">
                <a:ln>
                  <a:noFill/>
                </a:ln>
                <a:solidFill>
                  <a:srgbClr val="4E6A7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IT IS BUILT FOR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914400" y="2377440"/>
            <a:ext cx="3108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Common services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Many users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standards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914400" y="4297680"/>
            <a:ext cx="45994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 is the point. That's what makes it reliable and affordable.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160520" y="2423160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498848" y="2423160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837176" y="2423160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5175504" y="2423160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160520" y="2761488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498848" y="2761488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4837176" y="2761488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175504" y="2761488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160520" y="3099816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4498848" y="3099816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4837176" y="3099816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175504" y="3099816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160520" y="3438144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4498848" y="3438144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4837176" y="3438144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5175504" y="3438144"/>
            <a:ext cx="246888" cy="246888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6309360" y="1600200"/>
            <a:ext cx="5330952" cy="3611880"/>
          </a:xfrm>
          <a:prstGeom prst="roundRect">
            <a:avLst>
              <a:gd name="adj" fmla="val 2025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3"/>
          <p:cNvSpPr txBox="1"/>
          <p:nvPr/>
        </p:nvSpPr>
        <p:spPr>
          <a:xfrm>
            <a:off x="6675120" y="19202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15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RESEARCH NEEDS ARE OFTEN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6675120" y="2377440"/>
            <a:ext cx="3108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Project-specific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Variable over time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Tied to grant timelines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5"/>
          <p:cNvSpPr txBox="1"/>
          <p:nvPr/>
        </p:nvSpPr>
        <p:spPr>
          <a:xfrm>
            <a:off x="6675120" y="4297680"/>
            <a:ext cx="45994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need changes from project to project — and from month to month.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9921240" y="2423160"/>
            <a:ext cx="502920" cy="274320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10561320" y="2423160"/>
            <a:ext cx="228600" cy="548640"/>
          </a:xfrm>
          <a:prstGeom prst="rect">
            <a:avLst/>
          </a:prstGeom>
          <a:solidFill>
            <a:srgbClr val="B08D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10927080" y="2514600"/>
            <a:ext cx="365760" cy="182880"/>
          </a:xfrm>
          <a:prstGeom prst="rect">
            <a:avLst/>
          </a:prstGeom>
          <a:solidFill>
            <a:srgbClr val="6B8E5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9921240" y="2834640"/>
            <a:ext cx="365760" cy="502920"/>
          </a:xfrm>
          <a:prstGeom prst="rect">
            <a:avLst/>
          </a:prstGeom>
          <a:solidFill>
            <a:srgbClr val="8567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10378440" y="3108960"/>
            <a:ext cx="685800" cy="228600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1"/>
          <p:cNvSpPr/>
          <p:nvPr/>
        </p:nvSpPr>
        <p:spPr>
          <a:xfrm>
            <a:off x="11155680" y="2834640"/>
            <a:ext cx="182880" cy="182880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10012680" y="3474720"/>
            <a:ext cx="182880" cy="274320"/>
          </a:xfrm>
          <a:prstGeom prst="rect">
            <a:avLst/>
          </a:prstGeom>
          <a:solidFill>
            <a:srgbClr val="B08D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10332720" y="3474720"/>
            <a:ext cx="457200" cy="182880"/>
          </a:xfrm>
          <a:prstGeom prst="rect">
            <a:avLst/>
          </a:prstGeom>
          <a:solidFill>
            <a:srgbClr val="6B8E5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4"/>
          <p:cNvSpPr/>
          <p:nvPr/>
        </p:nvSpPr>
        <p:spPr>
          <a:xfrm>
            <a:off x="10927080" y="3383280"/>
            <a:ext cx="411480" cy="411480"/>
          </a:xfrm>
          <a:prstGeom prst="rect">
            <a:avLst/>
          </a:prstGeom>
          <a:solidFill>
            <a:srgbClr val="8567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5"/>
          <p:cNvSpPr txBox="1"/>
          <p:nvPr/>
        </p:nvSpPr>
        <p:spPr>
          <a:xfrm>
            <a:off x="548640" y="54406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Not a failure of central IT — a mismatch between the service model and the need.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  ·  HOW WE SAW THE PROBLEM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 researchers found their own way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 flipH="1">
            <a:off x="4434840" y="2103120"/>
            <a:ext cx="914" cy="1463040"/>
          </a:xfrm>
          <a:prstGeom prst="line">
            <a:avLst/>
          </a:prstGeom>
          <a:noFill/>
          <a:ln w="1905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691640" y="2926080"/>
            <a:ext cx="2743200" cy="640080"/>
          </a:xfrm>
          <a:prstGeom prst="line">
            <a:avLst/>
          </a:prstGeom>
          <a:noFill/>
          <a:ln w="1905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 flipH="1">
            <a:off x="4434840" y="2926080"/>
            <a:ext cx="2743200" cy="640080"/>
          </a:xfrm>
          <a:prstGeom prst="line">
            <a:avLst/>
          </a:prstGeom>
          <a:noFill/>
          <a:ln w="1905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 flipH="1">
            <a:off x="2057400" y="3566160"/>
            <a:ext cx="2377440" cy="1143000"/>
          </a:xfrm>
          <a:prstGeom prst="line">
            <a:avLst/>
          </a:prstGeom>
          <a:noFill/>
          <a:ln w="1905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434840" y="3566160"/>
            <a:ext cx="2377440" cy="1143000"/>
          </a:xfrm>
          <a:prstGeom prst="line">
            <a:avLst/>
          </a:prstGeom>
          <a:noFill/>
          <a:ln w="1905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3657600" y="2788920"/>
            <a:ext cx="1554480" cy="155448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3657600" y="2788920"/>
            <a:ext cx="1554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Researcher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3200400" y="1773936"/>
            <a:ext cx="2468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A6A6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3291840" y="1773936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Ask a graduate student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57200" y="2596896"/>
            <a:ext cx="2468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A6A6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548640" y="2596896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Hire one person on the grant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943600" y="2596896"/>
            <a:ext cx="2468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A6A6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6035040" y="2596896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Bring in an outside vendor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822960" y="4379976"/>
            <a:ext cx="2468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A6A6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914400" y="4379976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Depend on the one technical person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577840" y="4379976"/>
            <a:ext cx="246888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A6A6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5669280" y="4379976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 it themselves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8915400" y="1828800"/>
            <a:ext cx="2697480" cy="3246120"/>
          </a:xfrm>
          <a:prstGeom prst="roundRect">
            <a:avLst>
              <a:gd name="adj" fmla="val 2712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9144000" y="202996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15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EXTERNAL CONTEXT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9144000" y="22860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44.3%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9144000" y="2926080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of PIs' federally funded research time went to administrative, management, proposal, and compliance requirements (AY2016–17 estimates).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3"/>
          <p:cNvSpPr txBox="1"/>
          <p:nvPr/>
        </p:nvSpPr>
        <p:spPr>
          <a:xfrm>
            <a:off x="9144000" y="44348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Source: FDP 2018 Faculty Workload Survey (N=11,167)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548640" y="54864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Each one is a reasonable decision. Together, they form a pattern.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  ·  HOW WE SAW THE PROBLEM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student graduates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595360" y="822960"/>
            <a:ext cx="3017520" cy="310896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8595360" y="82296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Composite example — not a specific case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2468880" cy="1600200"/>
          </a:xfrm>
          <a:prstGeom prst="roundRect">
            <a:avLst>
              <a:gd name="adj" fmla="val 457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77240" y="1847088"/>
            <a:ext cx="384048" cy="384048"/>
          </a:xfrm>
          <a:prstGeom prst="ellipse">
            <a:avLst/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777240" y="1847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1280160" y="184708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Early in the project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777240" y="2377440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graduate student builds the lab’s research application.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3090672" y="2327148"/>
            <a:ext cx="246888" cy="237744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3410712" y="1645920"/>
            <a:ext cx="2468880" cy="1600200"/>
          </a:xfrm>
          <a:prstGeom prst="roundRect">
            <a:avLst>
              <a:gd name="adj" fmla="val 457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3639312" y="1847088"/>
            <a:ext cx="384048" cy="384048"/>
          </a:xfrm>
          <a:prstGeom prst="ellipse">
            <a:avLst/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3639312" y="1847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4142232" y="184708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Middle of the project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3639312" y="2377440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It works. The research moves forward.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5952744" y="2327148"/>
            <a:ext cx="246888" cy="237744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6272784" y="1645920"/>
            <a:ext cx="2468880" cy="1600200"/>
          </a:xfrm>
          <a:prstGeom prst="roundRect">
            <a:avLst>
              <a:gd name="adj" fmla="val 457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6501384" y="1847088"/>
            <a:ext cx="384048" cy="384048"/>
          </a:xfrm>
          <a:prstGeom prst="ellipse">
            <a:avLst/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6501384" y="1847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7004304" y="184708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As intended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6501384" y="2377440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student graduates and moves on.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8814816" y="2327148"/>
            <a:ext cx="246888" cy="237744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9134856" y="1645920"/>
            <a:ext cx="2468880" cy="1600200"/>
          </a:xfrm>
          <a:prstGeom prst="roundRect">
            <a:avLst>
              <a:gd name="adj" fmla="val 4571"/>
            </a:avLst>
          </a:prstGeom>
          <a:solidFill>
            <a:srgbClr val="F4ECEC"/>
          </a:solidFill>
          <a:ln w="19050">
            <a:solidFill>
              <a:srgbClr val="5000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9363456" y="1847088"/>
            <a:ext cx="384048" cy="384048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9363456" y="1847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5"/>
          <p:cNvSpPr txBox="1"/>
          <p:nvPr/>
        </p:nvSpPr>
        <p:spPr>
          <a:xfrm>
            <a:off x="9866376" y="184708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What’s left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6"/>
          <p:cNvSpPr txBox="1"/>
          <p:nvPr/>
        </p:nvSpPr>
        <p:spPr>
          <a:xfrm>
            <a:off x="9363456" y="2377440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Nobody fully knows how it was built — or who owns it now.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548640" y="3584448"/>
            <a:ext cx="347472" cy="347472"/>
          </a:xfrm>
          <a:prstGeom prst="ellipse">
            <a:avLst/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8"/>
          <p:cNvSpPr txBox="1"/>
          <p:nvPr/>
        </p:nvSpPr>
        <p:spPr>
          <a:xfrm>
            <a:off x="548640" y="35844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9"/>
          <p:cNvSpPr txBox="1"/>
          <p:nvPr/>
        </p:nvSpPr>
        <p:spPr>
          <a:xfrm>
            <a:off x="1024128" y="3520440"/>
            <a:ext cx="3154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Who has administrative access?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4270248" y="3584448"/>
            <a:ext cx="347472" cy="347472"/>
          </a:xfrm>
          <a:prstGeom prst="ellipse">
            <a:avLst/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31"/>
          <p:cNvSpPr txBox="1"/>
          <p:nvPr/>
        </p:nvSpPr>
        <p:spPr>
          <a:xfrm>
            <a:off x="4270248" y="35844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2"/>
          <p:cNvSpPr txBox="1"/>
          <p:nvPr/>
        </p:nvSpPr>
        <p:spPr>
          <a:xfrm>
            <a:off x="4745736" y="3520440"/>
            <a:ext cx="3154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Is it patched?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7991856" y="3584448"/>
            <a:ext cx="347472" cy="347472"/>
          </a:xfrm>
          <a:prstGeom prst="ellipse">
            <a:avLst/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4"/>
          <p:cNvSpPr txBox="1"/>
          <p:nvPr/>
        </p:nvSpPr>
        <p:spPr>
          <a:xfrm>
            <a:off x="7991856" y="35844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5"/>
          <p:cNvSpPr txBox="1"/>
          <p:nvPr/>
        </p:nvSpPr>
        <p:spPr>
          <a:xfrm>
            <a:off x="8467344" y="3520440"/>
            <a:ext cx="3154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Does it meet accessibility requirements?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6"/>
          <p:cNvSpPr/>
          <p:nvPr/>
        </p:nvSpPr>
        <p:spPr>
          <a:xfrm>
            <a:off x="548640" y="4242816"/>
            <a:ext cx="347472" cy="347472"/>
          </a:xfrm>
          <a:prstGeom prst="ellipse">
            <a:avLst/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37"/>
          <p:cNvSpPr txBox="1"/>
          <p:nvPr/>
        </p:nvSpPr>
        <p:spPr>
          <a:xfrm>
            <a:off x="548640" y="42428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8"/>
          <p:cNvSpPr txBox="1"/>
          <p:nvPr/>
        </p:nvSpPr>
        <p:spPr>
          <a:xfrm>
            <a:off x="1024128" y="4178808"/>
            <a:ext cx="3154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Where is the data backed up?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9"/>
          <p:cNvSpPr/>
          <p:nvPr/>
        </p:nvSpPr>
        <p:spPr>
          <a:xfrm>
            <a:off x="4270248" y="4242816"/>
            <a:ext cx="347472" cy="347472"/>
          </a:xfrm>
          <a:prstGeom prst="ellipse">
            <a:avLst/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40"/>
          <p:cNvSpPr txBox="1"/>
          <p:nvPr/>
        </p:nvSpPr>
        <p:spPr>
          <a:xfrm>
            <a:off x="4270248" y="42428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41"/>
          <p:cNvSpPr txBox="1"/>
          <p:nvPr/>
        </p:nvSpPr>
        <p:spPr>
          <a:xfrm>
            <a:off x="4745736" y="4178808"/>
            <a:ext cx="3154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Who understands how it was built?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42"/>
          <p:cNvSpPr/>
          <p:nvPr/>
        </p:nvSpPr>
        <p:spPr>
          <a:xfrm>
            <a:off x="7991856" y="4242816"/>
            <a:ext cx="347472" cy="347472"/>
          </a:xfrm>
          <a:prstGeom prst="ellipse">
            <a:avLst/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3"/>
          <p:cNvSpPr txBox="1"/>
          <p:nvPr/>
        </p:nvSpPr>
        <p:spPr>
          <a:xfrm>
            <a:off x="7991856" y="42428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 44"/>
          <p:cNvSpPr txBox="1"/>
          <p:nvPr/>
        </p:nvSpPr>
        <p:spPr>
          <a:xfrm>
            <a:off x="8467344" y="4178808"/>
            <a:ext cx="3154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Who owns or maintains it?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45"/>
          <p:cNvSpPr txBox="1"/>
          <p:nvPr/>
        </p:nvSpPr>
        <p:spPr>
          <a:xfrm>
            <a:off x="548640" y="5120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student did the job they were given. The structure around the job was missing.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  ·  HOW WE SAW THE PROBLEM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Five capabilities, one budget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595360" y="822960"/>
            <a:ext cx="3017520" cy="310896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8595360" y="822960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Composite example — not a specific case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2788920" y="1673352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4572000" y="1673352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Year 2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6355080" y="1673352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548640" y="20574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788920" y="2130552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2788920" y="2130552"/>
            <a:ext cx="72009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572000" y="2130552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572000" y="2130552"/>
            <a:ext cx="32004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355080" y="2130552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355080" y="2130552"/>
            <a:ext cx="32004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548640" y="258775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development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2788920" y="2660904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2788920" y="2660904"/>
            <a:ext cx="96012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4572000" y="2660904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572000" y="2660904"/>
            <a:ext cx="64008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6355080" y="2660904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6355080" y="2660904"/>
            <a:ext cx="24003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548640" y="311810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Data management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2788920" y="3191256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2788920" y="3191256"/>
            <a:ext cx="32004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4572000" y="3191256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4572000" y="3191256"/>
            <a:ext cx="72009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6355080" y="3191256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6355080" y="3191256"/>
            <a:ext cx="88011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8"/>
          <p:cNvSpPr txBox="1"/>
          <p:nvPr/>
        </p:nvSpPr>
        <p:spPr>
          <a:xfrm>
            <a:off x="548640" y="364845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Security &amp; compliance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2788920" y="3721608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2788920" y="3721608"/>
            <a:ext cx="40005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1"/>
          <p:cNvSpPr/>
          <p:nvPr/>
        </p:nvSpPr>
        <p:spPr>
          <a:xfrm>
            <a:off x="4572000" y="3721608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4572000" y="3721608"/>
            <a:ext cx="40005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6355080" y="3721608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4"/>
          <p:cNvSpPr/>
          <p:nvPr/>
        </p:nvSpPr>
        <p:spPr>
          <a:xfrm>
            <a:off x="6355080" y="3721608"/>
            <a:ext cx="40005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5"/>
          <p:cNvSpPr txBox="1"/>
          <p:nvPr/>
        </p:nvSpPr>
        <p:spPr>
          <a:xfrm>
            <a:off x="548640" y="417880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 coordination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6"/>
          <p:cNvSpPr/>
          <p:nvPr/>
        </p:nvSpPr>
        <p:spPr>
          <a:xfrm>
            <a:off x="2788920" y="4251960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2788920" y="4251960"/>
            <a:ext cx="48006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8"/>
          <p:cNvSpPr/>
          <p:nvPr/>
        </p:nvSpPr>
        <p:spPr>
          <a:xfrm>
            <a:off x="4572000" y="4251960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9"/>
          <p:cNvSpPr/>
          <p:nvPr/>
        </p:nvSpPr>
        <p:spPr>
          <a:xfrm>
            <a:off x="4572000" y="4251960"/>
            <a:ext cx="32004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hape 40"/>
          <p:cNvSpPr/>
          <p:nvPr/>
        </p:nvSpPr>
        <p:spPr>
          <a:xfrm>
            <a:off x="6355080" y="4251960"/>
            <a:ext cx="1600200" cy="219456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Shape 41"/>
          <p:cNvSpPr/>
          <p:nvPr/>
        </p:nvSpPr>
        <p:spPr>
          <a:xfrm>
            <a:off x="6355080" y="4251960"/>
            <a:ext cx="560070" cy="219456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42"/>
          <p:cNvSpPr/>
          <p:nvPr/>
        </p:nvSpPr>
        <p:spPr>
          <a:xfrm>
            <a:off x="2788920" y="4846320"/>
            <a:ext cx="320040" cy="146304"/>
          </a:xfrm>
          <a:prstGeom prst="rect">
            <a:avLst/>
          </a:prstGeom>
          <a:solidFill>
            <a:srgbClr val="E7E7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3"/>
          <p:cNvSpPr txBox="1"/>
          <p:nvPr/>
        </p:nvSpPr>
        <p:spPr>
          <a:xfrm>
            <a:off x="3200400" y="47823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one full-time person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44"/>
          <p:cNvSpPr/>
          <p:nvPr/>
        </p:nvSpPr>
        <p:spPr>
          <a:xfrm>
            <a:off x="4937760" y="4846320"/>
            <a:ext cx="320040" cy="146304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45"/>
          <p:cNvSpPr txBox="1"/>
          <p:nvPr/>
        </p:nvSpPr>
        <p:spPr>
          <a:xfrm>
            <a:off x="5349240" y="478231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share of that person the project needs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hape 46"/>
          <p:cNvSpPr/>
          <p:nvPr/>
        </p:nvSpPr>
        <p:spPr>
          <a:xfrm>
            <a:off x="8183880" y="1691640"/>
            <a:ext cx="3429000" cy="1325880"/>
          </a:xfrm>
          <a:prstGeom prst="roundRect">
            <a:avLst>
              <a:gd name="adj" fmla="val 5517"/>
            </a:avLst>
          </a:prstGeom>
          <a:solidFill>
            <a:srgbClr val="F4ECEC"/>
          </a:solidFill>
          <a:ln w="19050">
            <a:solidFill>
              <a:srgbClr val="5000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 47"/>
          <p:cNvSpPr txBox="1"/>
          <p:nvPr/>
        </p:nvSpPr>
        <p:spPr>
          <a:xfrm>
            <a:off x="8458200" y="1856232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15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THE PROJECT NEEDS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48"/>
          <p:cNvSpPr txBox="1"/>
          <p:nvPr/>
        </p:nvSpPr>
        <p:spPr>
          <a:xfrm>
            <a:off x="8458200" y="219456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of five professionals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hape 49"/>
          <p:cNvSpPr/>
          <p:nvPr/>
        </p:nvSpPr>
        <p:spPr>
          <a:xfrm>
            <a:off x="8183880" y="3246120"/>
            <a:ext cx="3429000" cy="1325880"/>
          </a:xfrm>
          <a:prstGeom prst="roundRect">
            <a:avLst>
              <a:gd name="adj" fmla="val 5517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 50"/>
          <p:cNvSpPr txBox="1"/>
          <p:nvPr/>
        </p:nvSpPr>
        <p:spPr>
          <a:xfrm>
            <a:off x="8458200" y="3410712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15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IT CAN REALISTICALLY FUND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51"/>
          <p:cNvSpPr txBox="1"/>
          <p:nvPr/>
        </p:nvSpPr>
        <p:spPr>
          <a:xfrm>
            <a:off x="8458200" y="374904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Not five full-time hires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 52"/>
          <p:cNvSpPr txBox="1"/>
          <p:nvPr/>
        </p:nvSpPr>
        <p:spPr>
          <a:xfrm>
            <a:off x="548640" y="54406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unit we hire in — a whole person — doesn’t match the unit of need — portions of several people.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  ·  HOW WE SAW THE PROBLEM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This wasn't simply an IT problem.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It was a capacity problem.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48640" y="2331720"/>
            <a:ext cx="3520440" cy="1005840"/>
          </a:xfrm>
          <a:prstGeom prst="roundRect">
            <a:avLst>
              <a:gd name="adj" fmla="val 7273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22960" y="265176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822960" y="2651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1371600" y="233172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Affordability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325112" y="2331720"/>
            <a:ext cx="3520440" cy="1005840"/>
          </a:xfrm>
          <a:prstGeom prst="roundRect">
            <a:avLst>
              <a:gd name="adj" fmla="val 7273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599432" y="265176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4599432" y="2651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5148072" y="233172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Access to the right expertise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8101584" y="2331720"/>
            <a:ext cx="3520440" cy="1005840"/>
          </a:xfrm>
          <a:prstGeom prst="roundRect">
            <a:avLst>
              <a:gd name="adj" fmla="val 7273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8375904" y="265176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8375904" y="2651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8924544" y="233172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548640" y="3611880"/>
            <a:ext cx="3520440" cy="1005840"/>
          </a:xfrm>
          <a:prstGeom prst="roundRect">
            <a:avLst>
              <a:gd name="adj" fmla="val 7273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822960" y="393192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82296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1371600" y="361188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&amp; policy alignment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325112" y="3611880"/>
            <a:ext cx="3520440" cy="1005840"/>
          </a:xfrm>
          <a:prstGeom prst="roundRect">
            <a:avLst>
              <a:gd name="adj" fmla="val 7273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4599432" y="393192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4599432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5148072" y="361188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Single points of failure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8101584" y="3611880"/>
            <a:ext cx="3520440" cy="1005840"/>
          </a:xfrm>
          <a:prstGeom prst="roundRect">
            <a:avLst>
              <a:gd name="adj" fmla="val 7273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8375904" y="393192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8375904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5"/>
          <p:cNvSpPr txBox="1"/>
          <p:nvPr/>
        </p:nvSpPr>
        <p:spPr>
          <a:xfrm>
            <a:off x="8924544" y="361188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Continuity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548640" y="4892040"/>
            <a:ext cx="3520440" cy="1005840"/>
          </a:xfrm>
          <a:prstGeom prst="roundRect">
            <a:avLst>
              <a:gd name="adj" fmla="val 7273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822960" y="521208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8"/>
          <p:cNvSpPr txBox="1"/>
          <p:nvPr/>
        </p:nvSpPr>
        <p:spPr>
          <a:xfrm>
            <a:off x="822960" y="5212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9"/>
          <p:cNvSpPr txBox="1"/>
          <p:nvPr/>
        </p:nvSpPr>
        <p:spPr>
          <a:xfrm>
            <a:off x="1371600" y="489204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Knowledge retention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4325112" y="4892040"/>
            <a:ext cx="3520440" cy="1005840"/>
          </a:xfrm>
          <a:prstGeom prst="roundRect">
            <a:avLst>
              <a:gd name="adj" fmla="val 7273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1"/>
          <p:cNvSpPr/>
          <p:nvPr/>
        </p:nvSpPr>
        <p:spPr>
          <a:xfrm>
            <a:off x="4599432" y="521208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2"/>
          <p:cNvSpPr txBox="1"/>
          <p:nvPr/>
        </p:nvSpPr>
        <p:spPr>
          <a:xfrm>
            <a:off x="4599432" y="5212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33"/>
          <p:cNvSpPr txBox="1"/>
          <p:nvPr/>
        </p:nvSpPr>
        <p:spPr>
          <a:xfrm>
            <a:off x="5148072" y="489204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4"/>
          <p:cNvSpPr/>
          <p:nvPr/>
        </p:nvSpPr>
        <p:spPr>
          <a:xfrm>
            <a:off x="8101584" y="4892040"/>
            <a:ext cx="3520440" cy="1005840"/>
          </a:xfrm>
          <a:prstGeom prst="roundRect">
            <a:avLst>
              <a:gd name="adj" fmla="val 7273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5"/>
          <p:cNvSpPr/>
          <p:nvPr/>
        </p:nvSpPr>
        <p:spPr>
          <a:xfrm>
            <a:off x="8375904" y="521208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6"/>
          <p:cNvSpPr txBox="1"/>
          <p:nvPr/>
        </p:nvSpPr>
        <p:spPr>
          <a:xfrm>
            <a:off x="8375904" y="5212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37"/>
          <p:cNvSpPr txBox="1"/>
          <p:nvPr/>
        </p:nvSpPr>
        <p:spPr>
          <a:xfrm>
            <a:off x="8924544" y="489204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Researcher time diverted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II  ·  A DIFFERENT MODEL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question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48640" y="1828800"/>
            <a:ext cx="4846320" cy="2331720"/>
          </a:xfrm>
          <a:prstGeom prst="roundRect">
            <a:avLst>
              <a:gd name="adj" fmla="val 3137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914400" y="21945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USUAL QUESTION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914400" y="2651760"/>
            <a:ext cx="4114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“Who do I need to hire?”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669280" y="2720340"/>
            <a:ext cx="822960" cy="548640"/>
          </a:xfrm>
          <a:prstGeom prst="rightArrow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766560" y="1828800"/>
            <a:ext cx="4846320" cy="2331720"/>
          </a:xfrm>
          <a:prstGeom prst="roundRect">
            <a:avLst>
              <a:gd name="adj" fmla="val 3137"/>
            </a:avLst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7132320" y="21945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E8CFC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WE STARTED ASKING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7132320" y="2651760"/>
            <a:ext cx="4114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“What professional capacity does this project need?”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548640" y="46634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Access capacity, not headcount.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II  ·  A DIFFERENT MODEL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One project can't justify a team.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Many projects can share one.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548640" y="20574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5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RESEARCH PROJECTS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48640" y="248716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 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783080" y="2560320"/>
            <a:ext cx="708660" cy="237744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2528316" y="2560320"/>
            <a:ext cx="1275588" cy="237744"/>
          </a:xfrm>
          <a:prstGeom prst="rect">
            <a:avLst/>
          </a:prstGeom>
          <a:solidFill>
            <a:srgbClr val="6B8E5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3840480" y="2560320"/>
            <a:ext cx="425196" cy="237744"/>
          </a:xfrm>
          <a:prstGeom prst="rect">
            <a:avLst/>
          </a:prstGeom>
          <a:solidFill>
            <a:srgbClr val="8567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548640" y="303580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 B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1783080" y="3108960"/>
            <a:ext cx="1559052" cy="237744"/>
          </a:xfrm>
          <a:prstGeom prst="rect">
            <a:avLst/>
          </a:prstGeom>
          <a:solidFill>
            <a:srgbClr val="B08D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3378708" y="3108960"/>
            <a:ext cx="425196" cy="237744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548640" y="358444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 C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783080" y="3657600"/>
            <a:ext cx="566928" cy="237744"/>
          </a:xfrm>
          <a:prstGeom prst="rect">
            <a:avLst/>
          </a:prstGeom>
          <a:solidFill>
            <a:srgbClr val="6B8E5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2386584" y="3657600"/>
            <a:ext cx="566928" cy="237744"/>
          </a:xfrm>
          <a:prstGeom prst="rect">
            <a:avLst/>
          </a:prstGeom>
          <a:solidFill>
            <a:srgbClr val="B08D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2990088" y="3657600"/>
            <a:ext cx="850392" cy="237744"/>
          </a:xfrm>
          <a:prstGeom prst="rect">
            <a:avLst/>
          </a:prstGeom>
          <a:solidFill>
            <a:srgbClr val="8567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548640" y="413308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 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1783080" y="4206240"/>
            <a:ext cx="1133856" cy="237744"/>
          </a:xfrm>
          <a:prstGeom prst="rect">
            <a:avLst/>
          </a:prstGeom>
          <a:solidFill>
            <a:srgbClr val="8567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2953512" y="4206240"/>
            <a:ext cx="566928" cy="237744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548640" y="468172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 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1783080" y="4754880"/>
            <a:ext cx="425196" cy="237744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2244852" y="4754880"/>
            <a:ext cx="425196" cy="237744"/>
          </a:xfrm>
          <a:prstGeom prst="rect">
            <a:avLst/>
          </a:prstGeom>
          <a:solidFill>
            <a:srgbClr val="6B8E5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2706624" y="4754880"/>
            <a:ext cx="425196" cy="237744"/>
          </a:xfrm>
          <a:prstGeom prst="rect">
            <a:avLst/>
          </a:prstGeom>
          <a:solidFill>
            <a:srgbClr val="B08D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3168396" y="4754880"/>
            <a:ext cx="425196" cy="237744"/>
          </a:xfrm>
          <a:prstGeom prst="rect">
            <a:avLst/>
          </a:prstGeom>
          <a:solidFill>
            <a:srgbClr val="8567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548640" y="523036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Different fractions, different combinations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4892040" y="3520440"/>
            <a:ext cx="822960" cy="502920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5943600" y="2011680"/>
            <a:ext cx="5669280" cy="3566160"/>
          </a:xfrm>
          <a:prstGeom prst="roundRect">
            <a:avLst>
              <a:gd name="adj" fmla="val 205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5"/>
          <p:cNvSpPr txBox="1"/>
          <p:nvPr/>
        </p:nvSpPr>
        <p:spPr>
          <a:xfrm>
            <a:off x="6263640" y="22402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Centrally managed professional capacity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6172200" y="2743200"/>
            <a:ext cx="52120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22225">
            <a:solidFill>
              <a:srgbClr val="500000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6400800" y="2953512"/>
            <a:ext cx="274320" cy="274320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8"/>
          <p:cNvSpPr txBox="1"/>
          <p:nvPr/>
        </p:nvSpPr>
        <p:spPr>
          <a:xfrm>
            <a:off x="6812280" y="290779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&amp; Engineering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10469880" y="2962656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0"/>
          <p:cNvSpPr txBox="1"/>
          <p:nvPr/>
        </p:nvSpPr>
        <p:spPr>
          <a:xfrm>
            <a:off x="10469880" y="2962656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S&amp;C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1"/>
          <p:cNvSpPr/>
          <p:nvPr/>
        </p:nvSpPr>
        <p:spPr>
          <a:xfrm>
            <a:off x="6400800" y="3429000"/>
            <a:ext cx="274320" cy="274320"/>
          </a:xfrm>
          <a:prstGeom prst="rect">
            <a:avLst/>
          </a:prstGeom>
          <a:solidFill>
            <a:srgbClr val="6B8E5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2"/>
          <p:cNvSpPr txBox="1"/>
          <p:nvPr/>
        </p:nvSpPr>
        <p:spPr>
          <a:xfrm>
            <a:off x="6812280" y="33832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Software &amp; Applications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10469880" y="3438144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4"/>
          <p:cNvSpPr txBox="1"/>
          <p:nvPr/>
        </p:nvSpPr>
        <p:spPr>
          <a:xfrm>
            <a:off x="10469880" y="3438144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S&amp;C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5"/>
          <p:cNvSpPr/>
          <p:nvPr/>
        </p:nvSpPr>
        <p:spPr>
          <a:xfrm>
            <a:off x="6400800" y="3904488"/>
            <a:ext cx="274320" cy="274320"/>
          </a:xfrm>
          <a:prstGeom prst="rect">
            <a:avLst/>
          </a:prstGeom>
          <a:solidFill>
            <a:srgbClr val="B08D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6"/>
          <p:cNvSpPr txBox="1"/>
          <p:nvPr/>
        </p:nvSpPr>
        <p:spPr>
          <a:xfrm>
            <a:off x="6812280" y="385876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Data &amp; Informatics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10469880" y="3913632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8"/>
          <p:cNvSpPr txBox="1"/>
          <p:nvPr/>
        </p:nvSpPr>
        <p:spPr>
          <a:xfrm>
            <a:off x="10469880" y="3913632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S&amp;C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9"/>
          <p:cNvSpPr/>
          <p:nvPr/>
        </p:nvSpPr>
        <p:spPr>
          <a:xfrm>
            <a:off x="6400800" y="4379976"/>
            <a:ext cx="274320" cy="274320"/>
          </a:xfrm>
          <a:prstGeom prst="rect">
            <a:avLst/>
          </a:prstGeom>
          <a:solidFill>
            <a:srgbClr val="8567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40"/>
          <p:cNvSpPr txBox="1"/>
          <p:nvPr/>
        </p:nvSpPr>
        <p:spPr>
          <a:xfrm>
            <a:off x="6812280" y="433425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Web &amp; Digital Platforms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Shape 41"/>
          <p:cNvSpPr/>
          <p:nvPr/>
        </p:nvSpPr>
        <p:spPr>
          <a:xfrm>
            <a:off x="10469880" y="438912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 42"/>
          <p:cNvSpPr txBox="1"/>
          <p:nvPr/>
        </p:nvSpPr>
        <p:spPr>
          <a:xfrm>
            <a:off x="10469880" y="438912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S&amp;C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3"/>
          <p:cNvSpPr txBox="1"/>
          <p:nvPr/>
        </p:nvSpPr>
        <p:spPr>
          <a:xfrm>
            <a:off x="6263640" y="50292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Security &amp; compliance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embedded across every line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II  ·  A DIFFERENT MODEL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Who pays for the capacity?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548640" y="128016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Institutions have several legitimate ways to fund research capacity. Each fits a different shape of need.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2"/>
          <p:cNvSpPr/>
          <p:nvPr/>
        </p:nvSpPr>
        <p:spPr>
          <a:xfrm>
            <a:off x="548640" y="1783080"/>
            <a:ext cx="3502152" cy="3401568"/>
          </a:xfrm>
          <a:prstGeom prst="roundRect">
            <a:avLst>
              <a:gd name="adj" fmla="val 215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3"/>
          <p:cNvSpPr/>
          <p:nvPr/>
        </p:nvSpPr>
        <p:spPr>
          <a:xfrm>
            <a:off x="822960" y="2011680"/>
            <a:ext cx="1143000" cy="411480"/>
          </a:xfrm>
          <a:prstGeom prst="roundRect">
            <a:avLst>
              <a:gd name="adj" fmla="val 17778"/>
            </a:avLst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4"/>
          <p:cNvSpPr txBox="1"/>
          <p:nvPr/>
        </p:nvSpPr>
        <p:spPr>
          <a:xfrm>
            <a:off x="822960" y="2011680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5"/>
          <p:cNvSpPr/>
          <p:nvPr/>
        </p:nvSpPr>
        <p:spPr>
          <a:xfrm>
            <a:off x="2057400" y="2121408"/>
            <a:ext cx="274320" cy="201168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2441448" y="2130552"/>
            <a:ext cx="173736" cy="173736"/>
          </a:xfrm>
          <a:prstGeom prst="ellipse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2670048" y="2130552"/>
            <a:ext cx="173736" cy="173736"/>
          </a:xfrm>
          <a:prstGeom prst="ellipse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2898648" y="2130552"/>
            <a:ext cx="173736" cy="173736"/>
          </a:xfrm>
          <a:prstGeom prst="ellipse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3127248" y="2130552"/>
            <a:ext cx="173736" cy="173736"/>
          </a:xfrm>
          <a:prstGeom prst="ellipse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3355848" y="2130552"/>
            <a:ext cx="173736" cy="173736"/>
          </a:xfrm>
          <a:prstGeom prst="ellipse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3584448" y="2130552"/>
            <a:ext cx="173736" cy="173736"/>
          </a:xfrm>
          <a:prstGeom prst="ellipse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822960" y="269748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/>
          <p:cNvSpPr txBox="1"/>
          <p:nvPr/>
        </p:nvSpPr>
        <p:spPr>
          <a:xfrm>
            <a:off x="822960" y="2697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4"/>
          <p:cNvSpPr txBox="1"/>
          <p:nvPr/>
        </p:nvSpPr>
        <p:spPr>
          <a:xfrm>
            <a:off x="1325880" y="2633472"/>
            <a:ext cx="24963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Institutionally funded common capacity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5"/>
          <p:cNvSpPr txBox="1"/>
          <p:nvPr/>
        </p:nvSpPr>
        <p:spPr>
          <a:xfrm>
            <a:off x="822960" y="3264408"/>
            <a:ext cx="29992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institution centrally funds capabilities broadly needed across the organization.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6"/>
          <p:cNvSpPr txBox="1"/>
          <p:nvPr/>
        </p:nvSpPr>
        <p:spPr>
          <a:xfrm>
            <a:off x="822960" y="3794760"/>
            <a:ext cx="304495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Broad, common institutional need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Capacity funded centrally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Works well where demand is widespread and predictable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 carries the ongoing staffing commitment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4325112" y="1783080"/>
            <a:ext cx="3502152" cy="3401568"/>
          </a:xfrm>
          <a:prstGeom prst="roundRect">
            <a:avLst>
              <a:gd name="adj" fmla="val 215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8"/>
          <p:cNvSpPr/>
          <p:nvPr/>
        </p:nvSpPr>
        <p:spPr>
          <a:xfrm>
            <a:off x="4599432" y="2011680"/>
            <a:ext cx="1143000" cy="411480"/>
          </a:xfrm>
          <a:prstGeom prst="roundRect">
            <a:avLst>
              <a:gd name="adj" fmla="val 17778"/>
            </a:avLst>
          </a:prstGeom>
          <a:solidFill>
            <a:srgbClr val="B08D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9"/>
          <p:cNvSpPr txBox="1"/>
          <p:nvPr/>
        </p:nvSpPr>
        <p:spPr>
          <a:xfrm>
            <a:off x="4599432" y="2011680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5833872" y="2121408"/>
            <a:ext cx="274320" cy="201168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1"/>
          <p:cNvSpPr/>
          <p:nvPr/>
        </p:nvSpPr>
        <p:spPr>
          <a:xfrm>
            <a:off x="6217920" y="2011680"/>
            <a:ext cx="1325880" cy="41148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5875">
            <a:solidFill>
              <a:srgbClr val="B08D5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2"/>
          <p:cNvSpPr txBox="1"/>
          <p:nvPr/>
        </p:nvSpPr>
        <p:spPr>
          <a:xfrm>
            <a:off x="6217920" y="2011680"/>
            <a:ext cx="1325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Dedicated effort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3"/>
          <p:cNvSpPr/>
          <p:nvPr/>
        </p:nvSpPr>
        <p:spPr>
          <a:xfrm>
            <a:off x="4599432" y="269748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4"/>
          <p:cNvSpPr txBox="1"/>
          <p:nvPr/>
        </p:nvSpPr>
        <p:spPr>
          <a:xfrm>
            <a:off x="4599432" y="2697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5"/>
          <p:cNvSpPr txBox="1"/>
          <p:nvPr/>
        </p:nvSpPr>
        <p:spPr>
          <a:xfrm>
            <a:off x="5102352" y="2633472"/>
            <a:ext cx="24963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Project-specific capacity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6"/>
          <p:cNvSpPr txBox="1"/>
          <p:nvPr/>
        </p:nvSpPr>
        <p:spPr>
          <a:xfrm>
            <a:off x="4599432" y="3264408"/>
            <a:ext cx="29992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research project has an identifiable need for specialized professional effort.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7"/>
          <p:cNvSpPr txBox="1"/>
          <p:nvPr/>
        </p:nvSpPr>
        <p:spPr>
          <a:xfrm>
            <a:off x="4599432" y="3794760"/>
            <a:ext cx="304495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Need is tied to a specific project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Effort may vary over the project’s lifecycle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Dedicated hiring may make sense when sustained effort justifies it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Charging depends on the award, institutional policy, and federal cost principles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28"/>
          <p:cNvSpPr/>
          <p:nvPr/>
        </p:nvSpPr>
        <p:spPr>
          <a:xfrm>
            <a:off x="8101584" y="1783080"/>
            <a:ext cx="3502152" cy="3401568"/>
          </a:xfrm>
          <a:prstGeom prst="roundRect">
            <a:avLst>
              <a:gd name="adj" fmla="val 215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29"/>
          <p:cNvSpPr/>
          <p:nvPr/>
        </p:nvSpPr>
        <p:spPr>
          <a:xfrm>
            <a:off x="8375904" y="2066544"/>
            <a:ext cx="301752" cy="301752"/>
          </a:xfrm>
          <a:prstGeom prst="rect">
            <a:avLst/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30"/>
          <p:cNvSpPr txBox="1"/>
          <p:nvPr/>
        </p:nvSpPr>
        <p:spPr>
          <a:xfrm>
            <a:off x="8375904" y="2066544"/>
            <a:ext cx="301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31"/>
          <p:cNvSpPr/>
          <p:nvPr/>
        </p:nvSpPr>
        <p:spPr>
          <a:xfrm>
            <a:off x="8759952" y="2066544"/>
            <a:ext cx="301752" cy="301752"/>
          </a:xfrm>
          <a:prstGeom prst="rect">
            <a:avLst/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32"/>
          <p:cNvSpPr txBox="1"/>
          <p:nvPr/>
        </p:nvSpPr>
        <p:spPr>
          <a:xfrm>
            <a:off x="8759952" y="2066544"/>
            <a:ext cx="301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3"/>
          <p:cNvSpPr/>
          <p:nvPr/>
        </p:nvSpPr>
        <p:spPr>
          <a:xfrm>
            <a:off x="9144000" y="2066544"/>
            <a:ext cx="301752" cy="301752"/>
          </a:xfrm>
          <a:prstGeom prst="rect">
            <a:avLst/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4"/>
          <p:cNvSpPr txBox="1"/>
          <p:nvPr/>
        </p:nvSpPr>
        <p:spPr>
          <a:xfrm>
            <a:off x="9144000" y="2066544"/>
            <a:ext cx="301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5"/>
          <p:cNvSpPr/>
          <p:nvPr/>
        </p:nvSpPr>
        <p:spPr>
          <a:xfrm>
            <a:off x="9610344" y="2121408"/>
            <a:ext cx="274320" cy="201168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6"/>
          <p:cNvSpPr/>
          <p:nvPr/>
        </p:nvSpPr>
        <p:spPr>
          <a:xfrm>
            <a:off x="9994392" y="2011680"/>
            <a:ext cx="1325880" cy="41148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A6A6A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7"/>
          <p:cNvSpPr/>
          <p:nvPr/>
        </p:nvSpPr>
        <p:spPr>
          <a:xfrm>
            <a:off x="10085832" y="2112264"/>
            <a:ext cx="228600" cy="210312"/>
          </a:xfrm>
          <a:prstGeom prst="rect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8"/>
          <p:cNvSpPr/>
          <p:nvPr/>
        </p:nvSpPr>
        <p:spPr>
          <a:xfrm>
            <a:off x="10378440" y="2112264"/>
            <a:ext cx="228600" cy="210312"/>
          </a:xfrm>
          <a:prstGeom prst="rect">
            <a:avLst/>
          </a:prstGeom>
          <a:solidFill>
            <a:srgbClr val="6B8E5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hape 39"/>
          <p:cNvSpPr/>
          <p:nvPr/>
        </p:nvSpPr>
        <p:spPr>
          <a:xfrm>
            <a:off x="10671048" y="2112264"/>
            <a:ext cx="228600" cy="210312"/>
          </a:xfrm>
          <a:prstGeom prst="rect">
            <a:avLst/>
          </a:prstGeom>
          <a:solidFill>
            <a:srgbClr val="B08D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Shape 40"/>
          <p:cNvSpPr/>
          <p:nvPr/>
        </p:nvSpPr>
        <p:spPr>
          <a:xfrm>
            <a:off x="10963656" y="2112264"/>
            <a:ext cx="228600" cy="210312"/>
          </a:xfrm>
          <a:prstGeom prst="rect">
            <a:avLst/>
          </a:prstGeom>
          <a:solidFill>
            <a:srgbClr val="8567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41"/>
          <p:cNvSpPr/>
          <p:nvPr/>
        </p:nvSpPr>
        <p:spPr>
          <a:xfrm>
            <a:off x="8375904" y="2697480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2"/>
          <p:cNvSpPr txBox="1"/>
          <p:nvPr/>
        </p:nvSpPr>
        <p:spPr>
          <a:xfrm>
            <a:off x="8375904" y="2697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 43"/>
          <p:cNvSpPr txBox="1"/>
          <p:nvPr/>
        </p:nvSpPr>
        <p:spPr>
          <a:xfrm>
            <a:off x="8878824" y="2633472"/>
            <a:ext cx="24963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Shared cost-recovery capacity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44"/>
          <p:cNvSpPr txBox="1"/>
          <p:nvPr/>
        </p:nvSpPr>
        <p:spPr>
          <a:xfrm>
            <a:off x="8375904" y="3264408"/>
            <a:ext cx="29992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Capability is pooled centrally; projects consume measurable portions of it.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45"/>
          <p:cNvSpPr txBox="1"/>
          <p:nvPr/>
        </p:nvSpPr>
        <p:spPr>
          <a:xfrm>
            <a:off x="8375904" y="3794760"/>
            <a:ext cx="304495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Expertise is shared across projects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Researchers access portions of professional capacity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Use can vary by project and over time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Demand helps sustain the shared capability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 46"/>
          <p:cNvSpPr txBox="1"/>
          <p:nvPr/>
        </p:nvSpPr>
        <p:spPr>
          <a:xfrm>
            <a:off x="548640" y="5340096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Different needs can require different funding models.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47"/>
          <p:cNvSpPr txBox="1"/>
          <p:nvPr/>
        </p:nvSpPr>
        <p:spPr>
          <a:xfrm>
            <a:off x="1097280" y="5742432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For sponsored projects, charges must be allowable, reasonable, allocable, consistently treated, and compliant with the award and institutional policy.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48"/>
          <p:cNvSpPr txBox="1"/>
          <p:nvPr/>
        </p:nvSpPr>
        <p:spPr>
          <a:xfrm>
            <a:off x="1097280" y="5998464"/>
            <a:ext cx="9966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 CFR Part 200 / Uniform Guidance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II  ·  A DIFFERENT MODEL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713232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approach we’re testing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548640" y="132588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Can institutions provide specialized professional capacity without requiring every research project to build its own support team?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2"/>
          <p:cNvSpPr/>
          <p:nvPr/>
        </p:nvSpPr>
        <p:spPr>
          <a:xfrm>
            <a:off x="548640" y="2487168"/>
            <a:ext cx="2606040" cy="2606040"/>
          </a:xfrm>
          <a:prstGeom prst="roundRect">
            <a:avLst>
              <a:gd name="adj" fmla="val 2807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3"/>
          <p:cNvSpPr txBox="1"/>
          <p:nvPr/>
        </p:nvSpPr>
        <p:spPr>
          <a:xfrm>
            <a:off x="777240" y="2926080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Pool professional expertise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4"/>
          <p:cNvSpPr txBox="1"/>
          <p:nvPr/>
        </p:nvSpPr>
        <p:spPr>
          <a:xfrm>
            <a:off x="777240" y="3538728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professionals serve multiple research projects rather than being assigned exclusively to individual grants or departments.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5"/>
          <p:cNvSpPr/>
          <p:nvPr/>
        </p:nvSpPr>
        <p:spPr>
          <a:xfrm>
            <a:off x="3367735" y="2487168"/>
            <a:ext cx="2606040" cy="2606040"/>
          </a:xfrm>
          <a:prstGeom prst="roundRect">
            <a:avLst>
              <a:gd name="adj" fmla="val 2807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6"/>
          <p:cNvSpPr txBox="1"/>
          <p:nvPr/>
        </p:nvSpPr>
        <p:spPr>
          <a:xfrm>
            <a:off x="3596335" y="2926080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Make capacity accessible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7"/>
          <p:cNvSpPr txBox="1"/>
          <p:nvPr/>
        </p:nvSpPr>
        <p:spPr>
          <a:xfrm>
            <a:off x="3596335" y="3538728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Researchers can obtain combinations of specialized expertise in proportions that reflect their project needs.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6186830" y="2487168"/>
            <a:ext cx="2606040" cy="2606040"/>
          </a:xfrm>
          <a:prstGeom prst="roundRect">
            <a:avLst>
              <a:gd name="adj" fmla="val 2807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9"/>
          <p:cNvSpPr txBox="1"/>
          <p:nvPr/>
        </p:nvSpPr>
        <p:spPr>
          <a:xfrm>
            <a:off x="6415430" y="2926080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Measure and recover costs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 txBox="1"/>
          <p:nvPr/>
        </p:nvSpPr>
        <p:spPr>
          <a:xfrm>
            <a:off x="6415430" y="3538728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effort is organized into measurable units that support transparent budgeting, resource allocation, and long-term financial sustainability.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9005926" y="2487168"/>
            <a:ext cx="2606040" cy="2606040"/>
          </a:xfrm>
          <a:prstGeom prst="roundRect">
            <a:avLst>
              <a:gd name="adj" fmla="val 2807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2"/>
          <p:cNvSpPr txBox="1"/>
          <p:nvPr/>
        </p:nvSpPr>
        <p:spPr>
          <a:xfrm>
            <a:off x="9234526" y="2926080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Build institutional continuity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/>
          <p:cNvSpPr txBox="1"/>
          <p:nvPr/>
        </p:nvSpPr>
        <p:spPr>
          <a:xfrm>
            <a:off x="9234526" y="3538728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Security, compliance, documentation, knowledge retention, and professional redundancy are incorporated into the shared service structure.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1851660" y="2464308"/>
            <a:ext cx="8457286" cy="45720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1577340" y="2212848"/>
            <a:ext cx="548640" cy="548640"/>
          </a:xfrm>
          <a:prstGeom prst="ellipse">
            <a:avLst/>
          </a:prstGeom>
          <a:solidFill>
            <a:srgbClr val="500000"/>
          </a:solidFill>
          <a:ln w="317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6"/>
          <p:cNvSpPr txBox="1"/>
          <p:nvPr/>
        </p:nvSpPr>
        <p:spPr>
          <a:xfrm>
            <a:off x="1577340" y="22128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4396435" y="2212848"/>
            <a:ext cx="548640" cy="548640"/>
          </a:xfrm>
          <a:prstGeom prst="ellipse">
            <a:avLst/>
          </a:prstGeom>
          <a:solidFill>
            <a:srgbClr val="500000"/>
          </a:solidFill>
          <a:ln w="317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8"/>
          <p:cNvSpPr txBox="1"/>
          <p:nvPr/>
        </p:nvSpPr>
        <p:spPr>
          <a:xfrm>
            <a:off x="4396435" y="22128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9"/>
          <p:cNvSpPr/>
          <p:nvPr/>
        </p:nvSpPr>
        <p:spPr>
          <a:xfrm>
            <a:off x="7215530" y="2212848"/>
            <a:ext cx="548640" cy="548640"/>
          </a:xfrm>
          <a:prstGeom prst="ellipse">
            <a:avLst/>
          </a:prstGeom>
          <a:solidFill>
            <a:srgbClr val="500000"/>
          </a:solidFill>
          <a:ln w="317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0"/>
          <p:cNvSpPr txBox="1"/>
          <p:nvPr/>
        </p:nvSpPr>
        <p:spPr>
          <a:xfrm>
            <a:off x="7215530" y="22128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1"/>
          <p:cNvSpPr/>
          <p:nvPr/>
        </p:nvSpPr>
        <p:spPr>
          <a:xfrm>
            <a:off x="10034626" y="2212848"/>
            <a:ext cx="548640" cy="548640"/>
          </a:xfrm>
          <a:prstGeom prst="ellipse">
            <a:avLst/>
          </a:prstGeom>
          <a:solidFill>
            <a:srgbClr val="500000"/>
          </a:solidFill>
          <a:ln w="317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2"/>
          <p:cNvSpPr txBox="1"/>
          <p:nvPr/>
        </p:nvSpPr>
        <p:spPr>
          <a:xfrm>
            <a:off x="10034626" y="22128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3"/>
          <p:cNvSpPr/>
          <p:nvPr/>
        </p:nvSpPr>
        <p:spPr>
          <a:xfrm>
            <a:off x="6415430" y="4727448"/>
            <a:ext cx="2148840" cy="29260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5000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4"/>
          <p:cNvSpPr txBox="1"/>
          <p:nvPr/>
        </p:nvSpPr>
        <p:spPr>
          <a:xfrm>
            <a:off x="6415430" y="4727448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 CMTS: the 52-hour Service Block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5"/>
          <p:cNvSpPr txBox="1"/>
          <p:nvPr/>
        </p:nvSpPr>
        <p:spPr>
          <a:xfrm>
            <a:off x="548640" y="53492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Service Block is a mechanism within the approach — not the approach itself.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II  ·  A DIFFERENT MODEL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Built into the model, not bolted on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822960" y="1874520"/>
            <a:ext cx="1417320" cy="1417320"/>
          </a:xfrm>
          <a:prstGeom prst="ellipse">
            <a:avLst/>
          </a:prstGeom>
          <a:solidFill>
            <a:srgbClr val="6B8E5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822960" y="187452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People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2423160" y="1874520"/>
            <a:ext cx="1417320" cy="1417320"/>
          </a:xfrm>
          <a:prstGeom prst="ellipse">
            <a:avLst/>
          </a:prstGeom>
          <a:solidFill>
            <a:srgbClr val="7A2A2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2423160" y="187452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Technology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822960" y="3474720"/>
            <a:ext cx="1417320" cy="1417320"/>
          </a:xfrm>
          <a:prstGeom prst="ellipse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822960" y="347472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423160" y="3474720"/>
            <a:ext cx="1417320" cy="1417320"/>
          </a:xfrm>
          <a:prstGeom prst="ellipse">
            <a:avLst/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2423160" y="347472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Cost Recovery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640080" y="50292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CMTS integrated framework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4572000" y="17830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15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COMMON PATTERN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8275320" y="17830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15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MODEL RESPONSE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4572000" y="2148840"/>
            <a:ext cx="3108960" cy="594360"/>
          </a:xfrm>
          <a:prstGeom prst="roundRect">
            <a:avLst>
              <a:gd name="adj" fmla="val 12308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4754880" y="214884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Security &amp; compliance as extras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7790688" y="2336292"/>
            <a:ext cx="365760" cy="219456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8275320" y="2148840"/>
            <a:ext cx="3337560" cy="594360"/>
          </a:xfrm>
          <a:prstGeom prst="roundRect">
            <a:avLst>
              <a:gd name="adj" fmla="val 12308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8458200" y="214884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Included in every block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572000" y="2880360"/>
            <a:ext cx="3108960" cy="594360"/>
          </a:xfrm>
          <a:prstGeom prst="roundRect">
            <a:avLst>
              <a:gd name="adj" fmla="val 12308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4754880" y="288036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One person holds the knowledge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7790688" y="3067812"/>
            <a:ext cx="365760" cy="219456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8275320" y="2880360"/>
            <a:ext cx="3337560" cy="594360"/>
          </a:xfrm>
          <a:prstGeom prst="roundRect">
            <a:avLst>
              <a:gd name="adj" fmla="val 12308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8458200" y="288036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Knowledge is documented and shared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4572000" y="3611880"/>
            <a:ext cx="3108960" cy="594360"/>
          </a:xfrm>
          <a:prstGeom prst="roundRect">
            <a:avLst>
              <a:gd name="adj" fmla="val 12308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4754880" y="361188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Single point of failure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7790688" y="3799332"/>
            <a:ext cx="365760" cy="219456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8275320" y="3611880"/>
            <a:ext cx="3337560" cy="594360"/>
          </a:xfrm>
          <a:prstGeom prst="roundRect">
            <a:avLst>
              <a:gd name="adj" fmla="val 12308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7"/>
          <p:cNvSpPr txBox="1"/>
          <p:nvPr/>
        </p:nvSpPr>
        <p:spPr>
          <a:xfrm>
            <a:off x="8458200" y="361188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team with redundancy, not one person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4572000" y="4343400"/>
            <a:ext cx="3108960" cy="594360"/>
          </a:xfrm>
          <a:prstGeom prst="roundRect">
            <a:avLst>
              <a:gd name="adj" fmla="val 12308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9"/>
          <p:cNvSpPr txBox="1"/>
          <p:nvPr/>
        </p:nvSpPr>
        <p:spPr>
          <a:xfrm>
            <a:off x="4754880" y="434340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Soft-money technical positions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7790688" y="4530852"/>
            <a:ext cx="365760" cy="219456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1"/>
          <p:cNvSpPr/>
          <p:nvPr/>
        </p:nvSpPr>
        <p:spPr>
          <a:xfrm>
            <a:off x="8275320" y="4343400"/>
            <a:ext cx="3337560" cy="594360"/>
          </a:xfrm>
          <a:prstGeom prst="roundRect">
            <a:avLst>
              <a:gd name="adj" fmla="val 12308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2"/>
          <p:cNvSpPr txBox="1"/>
          <p:nvPr/>
        </p:nvSpPr>
        <p:spPr>
          <a:xfrm>
            <a:off x="8458200" y="434340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Cost recovery reinvested in staff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4572000" y="5074920"/>
            <a:ext cx="3108960" cy="594360"/>
          </a:xfrm>
          <a:prstGeom prst="roundRect">
            <a:avLst>
              <a:gd name="adj" fmla="val 12308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4"/>
          <p:cNvSpPr txBox="1"/>
          <p:nvPr/>
        </p:nvSpPr>
        <p:spPr>
          <a:xfrm>
            <a:off x="4754880" y="507492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Burnout and turnover risk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5"/>
          <p:cNvSpPr/>
          <p:nvPr/>
        </p:nvSpPr>
        <p:spPr>
          <a:xfrm>
            <a:off x="7790688" y="5262372"/>
            <a:ext cx="365760" cy="219456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6"/>
          <p:cNvSpPr/>
          <p:nvPr/>
        </p:nvSpPr>
        <p:spPr>
          <a:xfrm>
            <a:off x="8275320" y="5074920"/>
            <a:ext cx="3337560" cy="594360"/>
          </a:xfrm>
          <a:prstGeom prst="roundRect">
            <a:avLst>
              <a:gd name="adj" fmla="val 12308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37"/>
          <p:cNvSpPr txBox="1"/>
          <p:nvPr/>
        </p:nvSpPr>
        <p:spPr>
          <a:xfrm>
            <a:off x="8458200" y="50749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Capacity planned realistically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III  ·  FROM A LOCAL SOLUTION TO A REPLICABLE MODEL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CMTS existed — and evolved — before GRANTED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1600200" y="3218688"/>
            <a:ext cx="9006840" cy="54864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444752" y="3090672"/>
            <a:ext cx="310896" cy="310896"/>
          </a:xfrm>
          <a:prstGeom prst="ellipse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1051560" y="265176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FY20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548640" y="1645920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Centralizing AgriLife IT — context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945892" y="3090672"/>
            <a:ext cx="310896" cy="310896"/>
          </a:xfrm>
          <a:prstGeom prst="ellipse">
            <a:avLst/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2552700" y="35204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FY21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2049780" y="3886200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Introduced to AgriLife Research; server and website management launched using the 52-hour model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447032" y="3090672"/>
            <a:ext cx="310896" cy="310896"/>
          </a:xfrm>
          <a:prstGeom prst="ellipse">
            <a:avLst/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4053840" y="265176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FY22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3550920" y="1645920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Service-block framework refined; adoption expands across AgriLife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5948172" y="3090672"/>
            <a:ext cx="310896" cy="310896"/>
          </a:xfrm>
          <a:prstGeom prst="ellipse">
            <a:avLst/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5554980" y="35204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FY23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5052060" y="3886200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and cost recovery stabilize; self-sufficiency strengthens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7449312" y="3090672"/>
            <a:ext cx="310896" cy="310896"/>
          </a:xfrm>
          <a:prstGeom prst="ellipse">
            <a:avLst/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7056120" y="265176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FY24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6553200" y="1645920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Service lines expand; NSF GRANTED proposal developed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8950452" y="3090672"/>
            <a:ext cx="310896" cy="310896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8557260" y="35204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FY25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8054340" y="3886200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NSF GRANTED funded — $1.4M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10451592" y="3090672"/>
            <a:ext cx="310896" cy="310896"/>
          </a:xfrm>
          <a:prstGeom prst="ellipse">
            <a:avLst/>
          </a:prstGeom>
          <a:solidFill>
            <a:srgbClr val="5F636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10058400" y="265176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FY26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3"/>
          <p:cNvSpPr txBox="1"/>
          <p:nvPr/>
        </p:nvSpPr>
        <p:spPr>
          <a:xfrm>
            <a:off x="9555480" y="1645920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Engaging Texas A&amp;M System members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548640" y="53492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GRANTED didn't create the model. It's helping us learn whether the model travels.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III  ·  FROM A LOCAL SOLUTION TO A REPLICABLE MODEL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 beyond Texas A&amp;M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5349240" cy="3611880"/>
          </a:xfrm>
          <a:prstGeom prst="roundRect">
            <a:avLst>
              <a:gd name="adj" fmla="val 2025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868680" y="1874520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50" normalizeH="0" baseline="0" noProof="0" dirty="0">
                <a:ln>
                  <a:noFill/>
                </a:ln>
                <a:solidFill>
                  <a:srgbClr val="4E6A7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WHERE FEDERAL HIGHER-ED R&amp;D DOLLARS GO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868680" y="224028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90%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3017520" y="233172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of federal higher-education R&amp;D dollars went to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868680" y="315468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22% of institutions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868680" y="3703320"/>
            <a:ext cx="4709160" cy="237744"/>
          </a:xfrm>
          <a:prstGeom prst="rect">
            <a:avLst/>
          </a:prstGeom>
          <a:solidFill>
            <a:srgbClr val="D9D9D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868680" y="3703320"/>
            <a:ext cx="1027588" cy="237744"/>
          </a:xfrm>
          <a:prstGeom prst="rect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868680" y="4069080"/>
            <a:ext cx="4709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139 of 637 research-active institutions analyzed  ·  2018 federal R&amp;D expenditure data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868680" y="4800600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Quider &amp; Blazey, Issues in Science and Technology (2023)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263640" y="1600200"/>
            <a:ext cx="5349240" cy="3611880"/>
          </a:xfrm>
          <a:prstGeom prst="roundRect">
            <a:avLst>
              <a:gd name="adj" fmla="val 2025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6583680" y="18745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50" normalizeH="0" baseline="0" noProof="0" dirty="0">
                <a:ln>
                  <a:noFill/>
                </a:ln>
                <a:solidFill>
                  <a:srgbClr val="4E6A7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EMERGING RESEARCH INSTITUTIONS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583680" y="4160520"/>
            <a:ext cx="1783080" cy="29260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6583680" y="4160520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Federal policy definition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6583680" y="224028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&lt;$50M</a:t>
            </a:r>
            <a:endParaRPr kumimoji="0" lang="en-US" sz="5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9052560" y="23317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annual federal research expenditures: CHIPS and Science Act threshold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6583680" y="324612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2,700+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9052560" y="329184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institutions identified by DOE as meeting that threshold in 2022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6583680" y="4800600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CHIPS and Science Act of 2022; U.S. DOE (2022)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731520" y="539496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Research institutions operate at very different levels of scale. The question is how specialized capacity can be made accessible across those differences.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III  ·  FROM A LOCAL SOLUTION TO A REPLICABLE MODEL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Can it work somewhere it wasn’t built?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548640" y="1261872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NSF GRANTED  ·  24 months  ·  two non-R1 Texas A&amp;M System institutions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3657600" cy="438912"/>
          </a:xfrm>
          <a:prstGeom prst="roundRect">
            <a:avLst>
              <a:gd name="adj" fmla="val 50000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48640" y="1783080"/>
            <a:ext cx="3657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Texas A&amp;M University–San Antonio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480560" y="1783080"/>
            <a:ext cx="3657600" cy="438912"/>
          </a:xfrm>
          <a:prstGeom prst="roundRect">
            <a:avLst>
              <a:gd name="adj" fmla="val 50000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4480560" y="1783080"/>
            <a:ext cx="3657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Prairie View A&amp;M University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48640" y="2423160"/>
            <a:ext cx="5349240" cy="1783080"/>
          </a:xfrm>
          <a:prstGeom prst="roundRect">
            <a:avLst>
              <a:gd name="adj" fmla="val 4103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822960" y="2606040"/>
            <a:ext cx="4800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YEAR 1 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Supported adoption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822960" y="3044952"/>
            <a:ext cx="4800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Staffing and onboarding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Readiness assessments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Introductory Service Blocks underwritten by the grant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263640" y="2423160"/>
            <a:ext cx="5349240" cy="1783080"/>
          </a:xfrm>
          <a:prstGeom prst="roundRect">
            <a:avLst>
              <a:gd name="adj" fmla="val 4103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6537960" y="2606040"/>
            <a:ext cx="4800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YEAR 2 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Toward cost recovery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6537960" y="3044952"/>
            <a:ext cx="4800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Transition to full cost recovery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Refine through evaluation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Publish the Pilot-to-Scale Blueprint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925312" y="3154680"/>
            <a:ext cx="310896" cy="310896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548640" y="43891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15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 OBJECTIVES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548640" y="4709160"/>
            <a:ext cx="260604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731520" y="4910328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731520" y="49103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1234440" y="470916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Build specialized capacity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3364992" y="4709160"/>
            <a:ext cx="260604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3547872" y="4910328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3547872" y="49103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4050792" y="470916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Broaden institutional collaboration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6181344" y="4709160"/>
            <a:ext cx="260604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6364224" y="4910328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5"/>
          <p:cNvSpPr txBox="1"/>
          <p:nvPr/>
        </p:nvSpPr>
        <p:spPr>
          <a:xfrm>
            <a:off x="6364224" y="49103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6"/>
          <p:cNvSpPr txBox="1"/>
          <p:nvPr/>
        </p:nvSpPr>
        <p:spPr>
          <a:xfrm>
            <a:off x="6867144" y="470916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Deliver demand-driven services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8997696" y="4709160"/>
            <a:ext cx="260604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9180576" y="4910328"/>
            <a:ext cx="365760" cy="3657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9"/>
          <p:cNvSpPr txBox="1"/>
          <p:nvPr/>
        </p:nvSpPr>
        <p:spPr>
          <a:xfrm>
            <a:off x="9180576" y="49103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0"/>
          <p:cNvSpPr txBox="1"/>
          <p:nvPr/>
        </p:nvSpPr>
        <p:spPr>
          <a:xfrm>
            <a:off x="9683496" y="470916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Develop a replicable framework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 III  ·  FROM A LOCAL SOLUTION TO A REPLICABLE MODEL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Replicable doesn’t mean identical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48640" y="1508760"/>
            <a:ext cx="3657600" cy="2606040"/>
          </a:xfrm>
          <a:prstGeom prst="roundRect">
            <a:avLst>
              <a:gd name="adj" fmla="val 2807"/>
            </a:avLst>
          </a:prstGeom>
          <a:solidFill>
            <a:srgbClr val="F4ECE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822960" y="16916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Principles we expect to travel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822960" y="214884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Pool professional capacity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Measure effort in standard units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Plan capacity realistically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Embed security &amp; compliance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Recover full cost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Relationship-led onboarding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754880" y="1508760"/>
            <a:ext cx="3474720" cy="2606040"/>
          </a:xfrm>
          <a:prstGeom prst="roundRect">
            <a:avLst>
              <a:gd name="adj" fmla="val 2807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5029200" y="169164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4E6A7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Your institution’s context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5029200" y="214884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Personnel costs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structure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Research environment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Policies &amp; compliance requirements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needs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4206240" y="244602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8229600" y="244602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8778240" y="1508760"/>
            <a:ext cx="2834640" cy="2606040"/>
          </a:xfrm>
          <a:prstGeom prst="roundRect">
            <a:avLst>
              <a:gd name="adj" fmla="val 2807"/>
            </a:avLst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9006840" y="1508760"/>
            <a:ext cx="237744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model that fits your institution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548640" y="4315968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15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PILOT-TO-SCALE BLUEPRINT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  will document — for other universities and university systems to adapt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48640" y="4809744"/>
            <a:ext cx="128016" cy="128016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804672" y="4709160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 process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4297680" y="4809744"/>
            <a:ext cx="128016" cy="128016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4553712" y="4709160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Cost-recovery structure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8046720" y="4809744"/>
            <a:ext cx="128016" cy="128016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8302752" y="4709160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Staffing framework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548640" y="5230368"/>
            <a:ext cx="128016" cy="128016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804672" y="5129784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onboarding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4297680" y="5230368"/>
            <a:ext cx="128016" cy="128016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4553712" y="5129784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8046720" y="5230368"/>
            <a:ext cx="128016" cy="128016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8302752" y="5129784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metrics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548640" y="5650992"/>
            <a:ext cx="128016" cy="128016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6"/>
          <p:cNvSpPr txBox="1"/>
          <p:nvPr/>
        </p:nvSpPr>
        <p:spPr>
          <a:xfrm>
            <a:off x="804672" y="5550408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4297680" y="5650992"/>
            <a:ext cx="128016" cy="128016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8"/>
          <p:cNvSpPr txBox="1"/>
          <p:nvPr/>
        </p:nvSpPr>
        <p:spPr>
          <a:xfrm>
            <a:off x="4553712" y="5550408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Adoption guidance &amp; templates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8046720" y="5650992"/>
            <a:ext cx="128016" cy="128016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0"/>
          <p:cNvSpPr txBox="1"/>
          <p:nvPr/>
        </p:nvSpPr>
        <p:spPr>
          <a:xfrm>
            <a:off x="8302752" y="5550408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ARE WE LEARNING?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Early observations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6583680" cy="310896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48640" y="1325880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From experience and project design — not formal findings. Evaluation is ongoing.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2011680"/>
            <a:ext cx="2048256" cy="3566160"/>
          </a:xfrm>
          <a:prstGeom prst="roundRect">
            <a:avLst>
              <a:gd name="adj" fmla="val 357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49808" y="2240280"/>
            <a:ext cx="457200" cy="45720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749808" y="2240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749808" y="2880360"/>
            <a:ext cx="16824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Access alone isn’t enough.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749808" y="3749040"/>
            <a:ext cx="168249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People need to understand what capacity exists and how to engage it. Relationships and onboarding matter.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2802636" y="2011680"/>
            <a:ext cx="2048256" cy="3566160"/>
          </a:xfrm>
          <a:prstGeom prst="roundRect">
            <a:avLst>
              <a:gd name="adj" fmla="val 357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3003804" y="2240280"/>
            <a:ext cx="457200" cy="45720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3003804" y="2240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3003804" y="2880360"/>
            <a:ext cx="16824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Affordability affects adoption.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3003804" y="3749040"/>
            <a:ext cx="168249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Lowering the initial cost helps people experience the model. Sustainability depends on moving toward cost recovery.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5056632" y="2011680"/>
            <a:ext cx="2048256" cy="3566160"/>
          </a:xfrm>
          <a:prstGeom prst="roundRect">
            <a:avLst>
              <a:gd name="adj" fmla="val 357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5257800" y="2240280"/>
            <a:ext cx="457200" cy="45720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5257800" y="2240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5257800" y="2880360"/>
            <a:ext cx="16824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context matters.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5257800" y="3749040"/>
            <a:ext cx="168249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Governance, contracting, IT relationships, research administration, and readiness all shape implementation.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7310628" y="2011680"/>
            <a:ext cx="2048256" cy="3566160"/>
          </a:xfrm>
          <a:prstGeom prst="roundRect">
            <a:avLst>
              <a:gd name="adj" fmla="val 357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7511796" y="2240280"/>
            <a:ext cx="457200" cy="45720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7511796" y="2240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7511796" y="2880360"/>
            <a:ext cx="16824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Researchers need combinations, not one person.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3"/>
          <p:cNvSpPr txBox="1"/>
          <p:nvPr/>
        </p:nvSpPr>
        <p:spPr>
          <a:xfrm>
            <a:off x="7511796" y="3749040"/>
            <a:ext cx="168249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Needs cross infrastructure, applications, data, security, web, and coordination.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9564624" y="2011680"/>
            <a:ext cx="2048256" cy="3566160"/>
          </a:xfrm>
          <a:prstGeom prst="roundRect">
            <a:avLst>
              <a:gd name="adj" fmla="val 357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9765792" y="2240280"/>
            <a:ext cx="457200" cy="45720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6"/>
          <p:cNvSpPr txBox="1"/>
          <p:nvPr/>
        </p:nvSpPr>
        <p:spPr>
          <a:xfrm>
            <a:off x="9765792" y="2240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7"/>
          <p:cNvSpPr txBox="1"/>
          <p:nvPr/>
        </p:nvSpPr>
        <p:spPr>
          <a:xfrm>
            <a:off x="9765792" y="2880360"/>
            <a:ext cx="16824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 has to be designed in.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8"/>
          <p:cNvSpPr txBox="1"/>
          <p:nvPr/>
        </p:nvSpPr>
        <p:spPr>
          <a:xfrm>
            <a:off x="9765792" y="3749040"/>
            <a:ext cx="168249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model that depends on grant support indefinitely isn’t replicable.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20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WHY THIS SYMPOSIUM MATTERS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72784"/>
            <a:ext cx="1143000" cy="32866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Why we’re all in San Antonio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548640" y="13258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This symposium is part of the GRANTED project — not a side event.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737360" y="2560320"/>
            <a:ext cx="1920240" cy="1188720"/>
          </a:xfrm>
          <a:prstGeom prst="line">
            <a:avLst/>
          </a:prstGeom>
          <a:noFill/>
          <a:ln w="1905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 flipH="1">
            <a:off x="3657600" y="2560320"/>
            <a:ext cx="1920240" cy="1188720"/>
          </a:xfrm>
          <a:prstGeom prst="line">
            <a:avLst/>
          </a:prstGeom>
          <a:noFill/>
          <a:ln w="1905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 flipH="1">
            <a:off x="1737360" y="3749040"/>
            <a:ext cx="1920240" cy="1188720"/>
          </a:xfrm>
          <a:prstGeom prst="line">
            <a:avLst/>
          </a:prstGeom>
          <a:noFill/>
          <a:ln w="1905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3657600" y="3749040"/>
            <a:ext cx="1920240" cy="1188720"/>
          </a:xfrm>
          <a:prstGeom prst="line">
            <a:avLst/>
          </a:prstGeom>
          <a:noFill/>
          <a:ln w="19050">
            <a:solidFill>
              <a:srgbClr val="D0D0D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788920" y="2880360"/>
            <a:ext cx="1737360" cy="1737360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2880360" y="2880360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useful blueprint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40080" y="2240280"/>
            <a:ext cx="2194560" cy="640080"/>
          </a:xfrm>
          <a:prstGeom prst="roundRect">
            <a:avLst>
              <a:gd name="adj" fmla="val 11429"/>
            </a:avLst>
          </a:prstGeom>
          <a:solidFill>
            <a:srgbClr val="4E6A7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731520" y="224028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Researchers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480560" y="2240280"/>
            <a:ext cx="2194560" cy="640080"/>
          </a:xfrm>
          <a:prstGeom prst="roundRect">
            <a:avLst>
              <a:gd name="adj" fmla="val 11429"/>
            </a:avLst>
          </a:prstGeom>
          <a:solidFill>
            <a:srgbClr val="6B8E5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4572000" y="224028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Research administrators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40080" y="4617720"/>
            <a:ext cx="2194560" cy="640080"/>
          </a:xfrm>
          <a:prstGeom prst="roundRect">
            <a:avLst>
              <a:gd name="adj" fmla="val 11429"/>
            </a:avLst>
          </a:prstGeom>
          <a:solidFill>
            <a:srgbClr val="B08D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731520" y="461772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professionals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4480560" y="4617720"/>
            <a:ext cx="2194560" cy="640080"/>
          </a:xfrm>
          <a:prstGeom prst="roundRect">
            <a:avLst>
              <a:gd name="adj" fmla="val 11429"/>
            </a:avLst>
          </a:prstGeom>
          <a:solidFill>
            <a:srgbClr val="8567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4572000" y="461772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leaders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7223760" y="2011680"/>
            <a:ext cx="4389120" cy="3566160"/>
          </a:xfrm>
          <a:prstGeom prst="roundRect">
            <a:avLst>
              <a:gd name="adj" fmla="val 2051"/>
            </a:avLst>
          </a:prstGeom>
          <a:solidFill>
            <a:srgbClr val="F3F3F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7543800" y="228600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we need to hear from each other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7543800" y="2999232"/>
            <a:ext cx="329184" cy="329184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8046720" y="2926080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What’s working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7543800" y="3822192"/>
            <a:ext cx="329184" cy="329184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8046720" y="3749040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What’s difficult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7543800" y="4645152"/>
            <a:ext cx="329184" cy="329184"/>
          </a:xfrm>
          <a:prstGeom prst="ellipse">
            <a:avLst/>
          </a:prstGeom>
          <a:solidFill>
            <a:srgbClr val="5000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8046720" y="4572000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make this work at your institution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6A6A6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731520" y="5486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00" normalizeH="0" baseline="0" noProof="0" dirty="0">
                <a:ln>
                  <a:noFill/>
                </a:ln>
                <a:solidFill>
                  <a:srgbClr val="E8CFC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DON'T TAKE MY WORD FOR IT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3"/>
          <p:cNvSpPr txBox="1"/>
          <p:nvPr/>
        </p:nvSpPr>
        <p:spPr>
          <a:xfrm>
            <a:off x="731520" y="9144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Listen for these today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731520" y="2011680"/>
            <a:ext cx="5239512" cy="1325880"/>
          </a:xfrm>
          <a:prstGeom prst="roundRect">
            <a:avLst>
              <a:gd name="adj" fmla="val 8000"/>
            </a:avLst>
          </a:prstGeom>
          <a:solidFill>
            <a:srgbClr val="6A1818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1005840" y="2418588"/>
            <a:ext cx="512064" cy="5120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6"/>
          <p:cNvSpPr txBox="1"/>
          <p:nvPr/>
        </p:nvSpPr>
        <p:spPr>
          <a:xfrm>
            <a:off x="1005840" y="24185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7"/>
          <p:cNvSpPr txBox="1"/>
          <p:nvPr/>
        </p:nvSpPr>
        <p:spPr>
          <a:xfrm>
            <a:off x="1737360" y="2011680"/>
            <a:ext cx="405079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capacity barriers are researchers actually experiencing?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8"/>
          <p:cNvSpPr/>
          <p:nvPr/>
        </p:nvSpPr>
        <p:spPr>
          <a:xfrm>
            <a:off x="6153912" y="2011680"/>
            <a:ext cx="5239512" cy="1325880"/>
          </a:xfrm>
          <a:prstGeom prst="roundRect">
            <a:avLst>
              <a:gd name="adj" fmla="val 8000"/>
            </a:avLst>
          </a:prstGeom>
          <a:solidFill>
            <a:srgbClr val="6A1818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9"/>
          <p:cNvSpPr/>
          <p:nvPr/>
        </p:nvSpPr>
        <p:spPr>
          <a:xfrm>
            <a:off x="6428232" y="2418588"/>
            <a:ext cx="512064" cy="5120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10"/>
          <p:cNvSpPr txBox="1"/>
          <p:nvPr/>
        </p:nvSpPr>
        <p:spPr>
          <a:xfrm>
            <a:off x="6428232" y="24185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11"/>
          <p:cNvSpPr txBox="1"/>
          <p:nvPr/>
        </p:nvSpPr>
        <p:spPr>
          <a:xfrm>
            <a:off x="7159752" y="2011680"/>
            <a:ext cx="405079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Where does shared professional capacity help — and where doesn’t it?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2"/>
          <p:cNvSpPr/>
          <p:nvPr/>
        </p:nvSpPr>
        <p:spPr>
          <a:xfrm>
            <a:off x="731520" y="3538728"/>
            <a:ext cx="5239512" cy="1325880"/>
          </a:xfrm>
          <a:prstGeom prst="roundRect">
            <a:avLst>
              <a:gd name="adj" fmla="val 8000"/>
            </a:avLst>
          </a:prstGeom>
          <a:solidFill>
            <a:srgbClr val="6A1818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3"/>
          <p:cNvSpPr/>
          <p:nvPr/>
        </p:nvSpPr>
        <p:spPr>
          <a:xfrm>
            <a:off x="1005840" y="3945636"/>
            <a:ext cx="512064" cy="5120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4"/>
          <p:cNvSpPr txBox="1"/>
          <p:nvPr/>
        </p:nvSpPr>
        <p:spPr>
          <a:xfrm>
            <a:off x="1005840" y="394563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5"/>
          <p:cNvSpPr txBox="1"/>
          <p:nvPr/>
        </p:nvSpPr>
        <p:spPr>
          <a:xfrm>
            <a:off x="1737360" y="3538728"/>
            <a:ext cx="405079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institutional conditions make adoption easier or harder?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6"/>
          <p:cNvSpPr/>
          <p:nvPr/>
        </p:nvSpPr>
        <p:spPr>
          <a:xfrm>
            <a:off x="6153912" y="3538728"/>
            <a:ext cx="5239512" cy="1325880"/>
          </a:xfrm>
          <a:prstGeom prst="roundRect">
            <a:avLst>
              <a:gd name="adj" fmla="val 8000"/>
            </a:avLst>
          </a:prstGeom>
          <a:solidFill>
            <a:srgbClr val="6A1818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7"/>
          <p:cNvSpPr/>
          <p:nvPr/>
        </p:nvSpPr>
        <p:spPr>
          <a:xfrm>
            <a:off x="6428232" y="3945636"/>
            <a:ext cx="512064" cy="5120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8"/>
          <p:cNvSpPr txBox="1"/>
          <p:nvPr/>
        </p:nvSpPr>
        <p:spPr>
          <a:xfrm>
            <a:off x="6428232" y="394563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0000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9"/>
          <p:cNvSpPr txBox="1"/>
          <p:nvPr/>
        </p:nvSpPr>
        <p:spPr>
          <a:xfrm>
            <a:off x="7159752" y="3538728"/>
            <a:ext cx="405079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another institution need to replicate this sustainably?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20"/>
          <p:cNvSpPr/>
          <p:nvPr/>
        </p:nvSpPr>
        <p:spPr>
          <a:xfrm>
            <a:off x="731520" y="5230368"/>
            <a:ext cx="457200" cy="365760"/>
          </a:xfrm>
          <a:prstGeom prst="rightArrow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21"/>
          <p:cNvSpPr txBox="1"/>
          <p:nvPr/>
        </p:nvSpPr>
        <p:spPr>
          <a:xfrm>
            <a:off x="1371600" y="51206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Next: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2E3E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researchers and institutional leaders living this work.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731520" y="6144768"/>
            <a:ext cx="132588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Image 23" descr="Texas A&amp;M AgriLif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6209037"/>
            <a:ext cx="1143000" cy="3286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1777</Words>
  <Application>Microsoft Office PowerPoint</Application>
  <PresentationFormat>Widescreen</PresentationFormat>
  <Paragraphs>367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Are We Doing This?</dc:title>
  <dc:subject>PptxGenJS Presentation</dc:subject>
  <dc:creator>Tim Ramsey</dc:creator>
  <cp:lastModifiedBy>Timothy Ramsey</cp:lastModifiedBy>
  <cp:revision>1</cp:revision>
  <dcterms:created xsi:type="dcterms:W3CDTF">2026-09-29T21:47:26Z</dcterms:created>
  <dcterms:modified xsi:type="dcterms:W3CDTF">2026-10-20T16:50:00Z</dcterms:modified>
</cp:coreProperties>
</file>